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57" r:id="rId4"/>
    <p:sldId id="259" r:id="rId5"/>
    <p:sldId id="319" r:id="rId6"/>
    <p:sldId id="278" r:id="rId7"/>
    <p:sldId id="318" r:id="rId8"/>
    <p:sldId id="312" r:id="rId9"/>
    <p:sldId id="316" r:id="rId10"/>
  </p:sldIdLst>
  <p:sldSz cx="9906000" cy="6858000" type="A4"/>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CE5"/>
    <a:srgbClr val="E7E6E6"/>
    <a:srgbClr val="F2F2F2"/>
    <a:srgbClr val="8E96DE"/>
    <a:srgbClr val="9BC2E5"/>
    <a:srgbClr val="8BE1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660"/>
  </p:normalViewPr>
  <p:slideViewPr>
    <p:cSldViewPr snapToGrid="0" showGuides="1">
      <p:cViewPr varScale="1">
        <p:scale>
          <a:sx n="71" d="100"/>
          <a:sy n="71" d="100"/>
        </p:scale>
        <p:origin x="1014" y="60"/>
      </p:cViewPr>
      <p:guideLst>
        <p:guide orient="horz" pos="2160"/>
        <p:guide pos="3120"/>
      </p:guideLst>
    </p:cSldViewPr>
  </p:slideViewPr>
  <p:notesTextViewPr>
    <p:cViewPr>
      <p:scale>
        <a:sx n="1" d="1"/>
        <a:sy n="1" d="1"/>
      </p:scale>
      <p:origin x="0" y="0"/>
    </p:cViewPr>
  </p:notesTextViewPr>
  <p:sorterViewPr>
    <p:cViewPr varScale="1">
      <p:scale>
        <a:sx n="1" d="1"/>
        <a:sy n="1" d="1"/>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70048309178744E-2"/>
          <c:y val="6.4210134905631322E-2"/>
          <c:w val="0.94444444444444442"/>
          <c:h val="0.50025992005217701"/>
        </c:manualLayout>
      </c:layout>
      <c:barChart>
        <c:barDir val="col"/>
        <c:grouping val="clustered"/>
        <c:varyColors val="0"/>
        <c:ser>
          <c:idx val="0"/>
          <c:order val="0"/>
          <c:tx>
            <c:strRef>
              <c:f>Sheet1!$B$1</c:f>
              <c:strCache>
                <c:ptCount val="1"/>
                <c:pt idx="0">
                  <c:v>Already had a positive attitude towards action plans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59</c:v>
                </c:pt>
                <c:pt idx="1">
                  <c:v>43</c:v>
                </c:pt>
              </c:numCache>
            </c:numRef>
          </c:val>
        </c:ser>
        <c:ser>
          <c:idx val="1"/>
          <c:order val="1"/>
          <c:tx>
            <c:strRef>
              <c:f>Sheet1!$C$1</c:f>
              <c:strCache>
                <c:ptCount val="1"/>
                <c:pt idx="0">
                  <c:v>Showed improved postive attitude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29</c:v>
                </c:pt>
                <c:pt idx="1">
                  <c:v>35</c:v>
                </c:pt>
              </c:numCache>
            </c:numRef>
          </c:val>
        </c:ser>
        <c:dLbls>
          <c:showLegendKey val="0"/>
          <c:showVal val="0"/>
          <c:showCatName val="0"/>
          <c:showSerName val="0"/>
          <c:showPercent val="0"/>
          <c:showBubbleSize val="0"/>
        </c:dLbls>
        <c:gapWidth val="219"/>
        <c:overlap val="-27"/>
        <c:axId val="369132672"/>
        <c:axId val="369133456"/>
      </c:barChart>
      <c:catAx>
        <c:axId val="36913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9133456"/>
        <c:crosses val="autoZero"/>
        <c:auto val="1"/>
        <c:lblAlgn val="ctr"/>
        <c:lblOffset val="100"/>
        <c:noMultiLvlLbl val="0"/>
      </c:catAx>
      <c:valAx>
        <c:axId val="369133456"/>
        <c:scaling>
          <c:orientation val="minMax"/>
        </c:scaling>
        <c:delete val="1"/>
        <c:axPos val="l"/>
        <c:numFmt formatCode="General" sourceLinked="1"/>
        <c:majorTickMark val="none"/>
        <c:minorTickMark val="none"/>
        <c:tickLblPos val="nextTo"/>
        <c:crossAx val="369132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45672131360021E-2"/>
          <c:y val="4.7386114749021498E-2"/>
          <c:w val="0.93750058952035809"/>
          <c:h val="0.67250090434730903"/>
        </c:manualLayout>
      </c:layout>
      <c:barChart>
        <c:barDir val="col"/>
        <c:grouping val="clustered"/>
        <c:varyColors val="0"/>
        <c:ser>
          <c:idx val="0"/>
          <c:order val="0"/>
          <c:tx>
            <c:strRef>
              <c:f>Sheet1!$B$1</c:f>
              <c:strCache>
                <c:ptCount val="1"/>
                <c:pt idx="0">
                  <c:v>I talk about money with my family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22</c:v>
                </c:pt>
                <c:pt idx="1">
                  <c:v>18</c:v>
                </c:pt>
              </c:numCache>
            </c:numRef>
          </c:val>
        </c:ser>
        <c:ser>
          <c:idx val="1"/>
          <c:order val="1"/>
          <c:tx>
            <c:strRef>
              <c:f>Sheet1!$C$1</c:f>
              <c:strCache>
                <c:ptCount val="1"/>
                <c:pt idx="0">
                  <c:v>I think I will talk about money with my family more 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56</c:v>
                </c:pt>
                <c:pt idx="1">
                  <c:v>50</c:v>
                </c:pt>
              </c:numCache>
            </c:numRef>
          </c:val>
        </c:ser>
        <c:dLbls>
          <c:showLegendKey val="0"/>
          <c:showVal val="0"/>
          <c:showCatName val="0"/>
          <c:showSerName val="0"/>
          <c:showPercent val="0"/>
          <c:showBubbleSize val="0"/>
        </c:dLbls>
        <c:gapWidth val="219"/>
        <c:overlap val="-27"/>
        <c:axId val="402637600"/>
        <c:axId val="402637992"/>
      </c:barChart>
      <c:catAx>
        <c:axId val="4026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637992"/>
        <c:crosses val="autoZero"/>
        <c:auto val="1"/>
        <c:lblAlgn val="ctr"/>
        <c:lblOffset val="100"/>
        <c:noMultiLvlLbl val="0"/>
      </c:catAx>
      <c:valAx>
        <c:axId val="402637992"/>
        <c:scaling>
          <c:orientation val="minMax"/>
        </c:scaling>
        <c:delete val="1"/>
        <c:axPos val="l"/>
        <c:numFmt formatCode="General" sourceLinked="1"/>
        <c:majorTickMark val="none"/>
        <c:minorTickMark val="none"/>
        <c:tickLblPos val="nextTo"/>
        <c:crossAx val="402637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73911451369429E-2"/>
          <c:y val="4.9114071104026311E-2"/>
          <c:w val="0.94123371754367036"/>
          <c:h val="0.50866476630016744"/>
        </c:manualLayout>
      </c:layout>
      <c:barChart>
        <c:barDir val="col"/>
        <c:grouping val="clustered"/>
        <c:varyColors val="0"/>
        <c:ser>
          <c:idx val="0"/>
          <c:order val="0"/>
          <c:tx>
            <c:strRef>
              <c:f>Sheet1!$B$1</c:f>
              <c:strCache>
                <c:ptCount val="1"/>
                <c:pt idx="0">
                  <c:v>Did not find this difficult to start with</c:v>
                </c:pt>
              </c:strCache>
            </c:strRef>
          </c:tx>
          <c:spPr>
            <a:solidFill>
              <a:schemeClr val="accent1">
                <a:lumMod val="75000"/>
              </a:schemeClr>
            </a:solidFill>
            <a:ln>
              <a:noFill/>
            </a:ln>
            <a:effectLst/>
          </c:spPr>
          <c:invertIfNegative val="0"/>
          <c:dPt>
            <c:idx val="0"/>
            <c:invertIfNegative val="0"/>
            <c:bubble3D val="0"/>
            <c:spPr>
              <a:solidFill>
                <a:schemeClr val="accent5"/>
              </a:solidFill>
              <a:ln>
                <a:noFill/>
              </a:ln>
              <a:effectLst/>
            </c:spPr>
          </c:dPt>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20</c:v>
                </c:pt>
                <c:pt idx="1">
                  <c:v>20</c:v>
                </c:pt>
              </c:numCache>
            </c:numRef>
          </c:val>
        </c:ser>
        <c:ser>
          <c:idx val="2"/>
          <c:order val="1"/>
          <c:tx>
            <c:strRef>
              <c:f>Sheet1!$C$1</c:f>
              <c:strCache>
                <c:ptCount val="1"/>
                <c:pt idx="0">
                  <c:v>Found it less difficult as a result of the workshop</c:v>
                </c:pt>
              </c:strCache>
            </c:strRef>
          </c:tx>
          <c:spPr>
            <a:solidFill>
              <a:srgbClr val="FFC000"/>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25</c:v>
                </c:pt>
                <c:pt idx="1">
                  <c:v>16</c:v>
                </c:pt>
              </c:numCache>
            </c:numRef>
          </c:val>
        </c:ser>
        <c:dLbls>
          <c:showLegendKey val="0"/>
          <c:showVal val="0"/>
          <c:showCatName val="0"/>
          <c:showSerName val="0"/>
          <c:showPercent val="0"/>
          <c:showBubbleSize val="0"/>
        </c:dLbls>
        <c:gapWidth val="219"/>
        <c:overlap val="-27"/>
        <c:axId val="369130712"/>
        <c:axId val="369134240"/>
      </c:barChart>
      <c:catAx>
        <c:axId val="36913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9134240"/>
        <c:crosses val="autoZero"/>
        <c:auto val="1"/>
        <c:lblAlgn val="ctr"/>
        <c:lblOffset val="100"/>
        <c:noMultiLvlLbl val="0"/>
      </c:catAx>
      <c:valAx>
        <c:axId val="369134240"/>
        <c:scaling>
          <c:orientation val="minMax"/>
        </c:scaling>
        <c:delete val="1"/>
        <c:axPos val="l"/>
        <c:numFmt formatCode="General" sourceLinked="1"/>
        <c:majorTickMark val="none"/>
        <c:minorTickMark val="none"/>
        <c:tickLblPos val="nextTo"/>
        <c:crossAx val="369130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9929713798036E-2"/>
          <c:y val="8.184874365740076E-2"/>
          <c:w val="0.93750058952035809"/>
          <c:h val="0.67250090434730903"/>
        </c:manualLayout>
      </c:layout>
      <c:barChart>
        <c:barDir val="col"/>
        <c:grouping val="clustered"/>
        <c:varyColors val="0"/>
        <c:ser>
          <c:idx val="0"/>
          <c:order val="0"/>
          <c:tx>
            <c:strRef>
              <c:f>Sheet1!$B$1</c:f>
              <c:strCache>
                <c:ptCount val="1"/>
                <c:pt idx="0">
                  <c:v>Already had the confidence &amp; skill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33</c:v>
                </c:pt>
                <c:pt idx="1">
                  <c:v>22</c:v>
                </c:pt>
              </c:numCache>
            </c:numRef>
          </c:val>
        </c:ser>
        <c:ser>
          <c:idx val="1"/>
          <c:order val="1"/>
          <c:tx>
            <c:strRef>
              <c:f>Sheet1!$C$1</c:f>
              <c:strCache>
                <c:ptCount val="1"/>
                <c:pt idx="0">
                  <c:v>Showed improved confidence &amp; skill</c:v>
                </c:pt>
              </c:strCache>
            </c:strRef>
          </c:tx>
          <c:spPr>
            <a:solidFill>
              <a:schemeClr val="accent4"/>
            </a:solidFill>
            <a:ln>
              <a:noFill/>
            </a:ln>
            <a:effectLst/>
          </c:spPr>
          <c:invertIfNegative val="0"/>
          <c:dLbls>
            <c:dLbl>
              <c:idx val="1"/>
              <c:layout>
                <c:manualLayout>
                  <c:x val="5.6761717216254467E-3"/>
                  <c:y val="8.615657227094817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52</c:v>
                </c:pt>
                <c:pt idx="1">
                  <c:v>57</c:v>
                </c:pt>
              </c:numCache>
            </c:numRef>
          </c:val>
        </c:ser>
        <c:dLbls>
          <c:showLegendKey val="0"/>
          <c:showVal val="0"/>
          <c:showCatName val="0"/>
          <c:showSerName val="0"/>
          <c:showPercent val="0"/>
          <c:showBubbleSize val="0"/>
        </c:dLbls>
        <c:gapWidth val="219"/>
        <c:overlap val="-27"/>
        <c:axId val="286097024"/>
        <c:axId val="286098200"/>
      </c:barChart>
      <c:catAx>
        <c:axId val="28609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6098200"/>
        <c:crosses val="autoZero"/>
        <c:auto val="1"/>
        <c:lblAlgn val="ctr"/>
        <c:lblOffset val="100"/>
        <c:noMultiLvlLbl val="0"/>
      </c:catAx>
      <c:valAx>
        <c:axId val="286098200"/>
        <c:scaling>
          <c:orientation val="minMax"/>
        </c:scaling>
        <c:delete val="1"/>
        <c:axPos val="l"/>
        <c:numFmt formatCode="General" sourceLinked="1"/>
        <c:majorTickMark val="none"/>
        <c:minorTickMark val="none"/>
        <c:tickLblPos val="nextTo"/>
        <c:crossAx val="286097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9037491226669E-2"/>
          <c:y val="0.20828077463079048"/>
          <c:w val="0.89175588563744701"/>
          <c:h val="0.54328393955868937"/>
        </c:manualLayout>
      </c:layout>
      <c:barChart>
        <c:barDir val="col"/>
        <c:grouping val="clustered"/>
        <c:varyColors val="0"/>
        <c:ser>
          <c:idx val="0"/>
          <c:order val="0"/>
          <c:tx>
            <c:strRef>
              <c:f>Sheet1!$B$1</c:f>
              <c:strCache>
                <c:ptCount val="1"/>
                <c:pt idx="0">
                  <c:v>Already had a positive attitude towards budgets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47</c:v>
                </c:pt>
                <c:pt idx="1">
                  <c:v>37</c:v>
                </c:pt>
              </c:numCache>
            </c:numRef>
          </c:val>
        </c:ser>
        <c:ser>
          <c:idx val="1"/>
          <c:order val="1"/>
          <c:tx>
            <c:strRef>
              <c:f>Sheet1!$C$1</c:f>
              <c:strCache>
                <c:ptCount val="1"/>
                <c:pt idx="0">
                  <c:v>Showed improved positive attitude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38</c:v>
                </c:pt>
                <c:pt idx="1">
                  <c:v>43</c:v>
                </c:pt>
              </c:numCache>
            </c:numRef>
          </c:val>
        </c:ser>
        <c:dLbls>
          <c:showLegendKey val="0"/>
          <c:showVal val="0"/>
          <c:showCatName val="0"/>
          <c:showSerName val="0"/>
          <c:showPercent val="0"/>
          <c:showBubbleSize val="0"/>
        </c:dLbls>
        <c:gapWidth val="219"/>
        <c:overlap val="-27"/>
        <c:axId val="285904960"/>
        <c:axId val="285903784"/>
      </c:barChart>
      <c:catAx>
        <c:axId val="28590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5903784"/>
        <c:crosses val="autoZero"/>
        <c:auto val="1"/>
        <c:lblAlgn val="ctr"/>
        <c:lblOffset val="100"/>
        <c:noMultiLvlLbl val="0"/>
      </c:catAx>
      <c:valAx>
        <c:axId val="285903784"/>
        <c:scaling>
          <c:orientation val="minMax"/>
        </c:scaling>
        <c:delete val="1"/>
        <c:axPos val="l"/>
        <c:numFmt formatCode="General" sourceLinked="1"/>
        <c:majorTickMark val="none"/>
        <c:minorTickMark val="none"/>
        <c:tickLblPos val="nextTo"/>
        <c:crossAx val="285904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45563136502569E-2"/>
          <c:y val="0"/>
          <c:w val="0.93750058952035809"/>
          <c:h val="0.67250090434730903"/>
        </c:manualLayout>
      </c:layout>
      <c:barChart>
        <c:barDir val="col"/>
        <c:grouping val="clustered"/>
        <c:varyColors val="0"/>
        <c:ser>
          <c:idx val="0"/>
          <c:order val="0"/>
          <c:tx>
            <c:strRef>
              <c:f>Sheet1!$B$1</c:f>
              <c:strCache>
                <c:ptCount val="1"/>
                <c:pt idx="0">
                  <c:v>Already has a positive attitude towards goals</c:v>
                </c:pt>
              </c:strCache>
            </c:strRef>
          </c:tx>
          <c:spPr>
            <a:solidFill>
              <a:schemeClr val="accent5"/>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  </c:v>
                </c:pt>
              </c:strCache>
            </c:strRef>
          </c:cat>
          <c:val>
            <c:numRef>
              <c:f>Sheet1!$B$2:$B$3</c:f>
              <c:numCache>
                <c:formatCode>General</c:formatCode>
                <c:ptCount val="2"/>
                <c:pt idx="0">
                  <c:v>62</c:v>
                </c:pt>
                <c:pt idx="1">
                  <c:v>0</c:v>
                </c:pt>
              </c:numCache>
            </c:numRef>
          </c:val>
        </c:ser>
        <c:ser>
          <c:idx val="1"/>
          <c:order val="1"/>
          <c:tx>
            <c:strRef>
              <c:f>Sheet1!$C$1</c:f>
              <c:strCache>
                <c:ptCount val="1"/>
                <c:pt idx="0">
                  <c:v>Showed improved positive attitude</c:v>
                </c:pt>
              </c:strCache>
            </c:strRef>
          </c:tx>
          <c:spPr>
            <a:solidFill>
              <a:schemeClr val="accent4"/>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  </c:v>
                </c:pt>
              </c:strCache>
            </c:strRef>
          </c:cat>
          <c:val>
            <c:numRef>
              <c:f>Sheet1!$C$2:$C$3</c:f>
              <c:numCache>
                <c:formatCode>General</c:formatCode>
                <c:ptCount val="2"/>
                <c:pt idx="0">
                  <c:v>26</c:v>
                </c:pt>
                <c:pt idx="1">
                  <c:v>0</c:v>
                </c:pt>
              </c:numCache>
            </c:numRef>
          </c:val>
        </c:ser>
        <c:dLbls>
          <c:showLegendKey val="0"/>
          <c:showVal val="0"/>
          <c:showCatName val="0"/>
          <c:showSerName val="0"/>
          <c:showPercent val="0"/>
          <c:showBubbleSize val="0"/>
        </c:dLbls>
        <c:gapWidth val="219"/>
        <c:overlap val="-27"/>
        <c:axId val="282989752"/>
        <c:axId val="253374672"/>
      </c:barChart>
      <c:catAx>
        <c:axId val="28298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3374672"/>
        <c:crosses val="autoZero"/>
        <c:auto val="1"/>
        <c:lblAlgn val="ctr"/>
        <c:lblOffset val="100"/>
        <c:noMultiLvlLbl val="0"/>
      </c:catAx>
      <c:valAx>
        <c:axId val="253374672"/>
        <c:scaling>
          <c:orientation val="minMax"/>
        </c:scaling>
        <c:delete val="1"/>
        <c:axPos val="l"/>
        <c:numFmt formatCode="General" sourceLinked="1"/>
        <c:majorTickMark val="none"/>
        <c:minorTickMark val="none"/>
        <c:tickLblPos val="nextTo"/>
        <c:crossAx val="282989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90354836932156E-2"/>
          <c:y val="6.6917507526423309E-2"/>
          <c:w val="0.89175588563744701"/>
          <c:h val="0.54328393955868937"/>
        </c:manualLayout>
      </c:layout>
      <c:barChart>
        <c:barDir val="col"/>
        <c:grouping val="clustered"/>
        <c:varyColors val="0"/>
        <c:ser>
          <c:idx val="0"/>
          <c:order val="0"/>
          <c:tx>
            <c:strRef>
              <c:f>Sheet1!$B$1</c:f>
              <c:strCache>
                <c:ptCount val="1"/>
                <c:pt idx="0">
                  <c:v>Already had the confidence &amp; skill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37</c:v>
                </c:pt>
                <c:pt idx="1">
                  <c:v>29</c:v>
                </c:pt>
              </c:numCache>
            </c:numRef>
          </c:val>
        </c:ser>
        <c:ser>
          <c:idx val="1"/>
          <c:order val="1"/>
          <c:tx>
            <c:strRef>
              <c:f>Sheet1!$C$1</c:f>
              <c:strCache>
                <c:ptCount val="1"/>
                <c:pt idx="0">
                  <c:v>Showed improved confidence &amp; skill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2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43</c:v>
                </c:pt>
                <c:pt idx="1">
                  <c:v>37</c:v>
                </c:pt>
              </c:numCache>
            </c:numRef>
          </c:val>
        </c:ser>
        <c:dLbls>
          <c:showLegendKey val="0"/>
          <c:showVal val="0"/>
          <c:showCatName val="0"/>
          <c:showSerName val="0"/>
          <c:showPercent val="0"/>
          <c:showBubbleSize val="0"/>
        </c:dLbls>
        <c:gapWidth val="219"/>
        <c:overlap val="-27"/>
        <c:axId val="402662464"/>
        <c:axId val="402661288"/>
      </c:barChart>
      <c:catAx>
        <c:axId val="40266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661288"/>
        <c:crosses val="autoZero"/>
        <c:auto val="1"/>
        <c:lblAlgn val="ctr"/>
        <c:lblOffset val="100"/>
        <c:noMultiLvlLbl val="0"/>
      </c:catAx>
      <c:valAx>
        <c:axId val="402661288"/>
        <c:scaling>
          <c:orientation val="minMax"/>
        </c:scaling>
        <c:delete val="1"/>
        <c:axPos val="l"/>
        <c:numFmt formatCode="General" sourceLinked="1"/>
        <c:majorTickMark val="none"/>
        <c:minorTickMark val="none"/>
        <c:tickLblPos val="nextTo"/>
        <c:crossAx val="402662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Already knew this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51</c:v>
                </c:pt>
                <c:pt idx="1">
                  <c:v>39</c:v>
                </c:pt>
              </c:numCache>
            </c:numRef>
          </c:val>
        </c:ser>
        <c:ser>
          <c:idx val="1"/>
          <c:order val="1"/>
          <c:tx>
            <c:strRef>
              <c:f>Sheet1!$C$1</c:f>
              <c:strCache>
                <c:ptCount val="1"/>
                <c:pt idx="0">
                  <c:v>Showed improved knowledge &amp; confidence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36</c:v>
                </c:pt>
                <c:pt idx="1">
                  <c:v>35</c:v>
                </c:pt>
              </c:numCache>
            </c:numRef>
          </c:val>
        </c:ser>
        <c:dLbls>
          <c:showLegendKey val="0"/>
          <c:showVal val="0"/>
          <c:showCatName val="0"/>
          <c:showSerName val="0"/>
          <c:showPercent val="0"/>
          <c:showBubbleSize val="0"/>
        </c:dLbls>
        <c:gapWidth val="219"/>
        <c:overlap val="-27"/>
        <c:axId val="402639560"/>
        <c:axId val="402638776"/>
      </c:barChart>
      <c:catAx>
        <c:axId val="40263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638776"/>
        <c:crosses val="autoZero"/>
        <c:auto val="1"/>
        <c:lblAlgn val="ctr"/>
        <c:lblOffset val="100"/>
        <c:noMultiLvlLbl val="0"/>
      </c:catAx>
      <c:valAx>
        <c:axId val="402638776"/>
        <c:scaling>
          <c:orientation val="minMax"/>
        </c:scaling>
        <c:delete val="1"/>
        <c:axPos val="l"/>
        <c:numFmt formatCode="General" sourceLinked="1"/>
        <c:majorTickMark val="none"/>
        <c:minorTickMark val="none"/>
        <c:tickLblPos val="nextTo"/>
        <c:crossAx val="402639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Already knew this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Sheet1!$B$2:$B$3</c:f>
              <c:numCache>
                <c:formatCode>General</c:formatCode>
                <c:ptCount val="2"/>
                <c:pt idx="0">
                  <c:v>58</c:v>
                </c:pt>
                <c:pt idx="1">
                  <c:v>49</c:v>
                </c:pt>
              </c:numCache>
            </c:numRef>
          </c:val>
        </c:ser>
        <c:ser>
          <c:idx val="1"/>
          <c:order val="1"/>
          <c:tx>
            <c:strRef>
              <c:f>Sheet1!$C$1</c:f>
              <c:strCache>
                <c:ptCount val="1"/>
                <c:pt idx="0">
                  <c:v>Showed improved knowledge &amp; confidence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KS3</c:v>
                </c:pt>
                <c:pt idx="1">
                  <c:v>KS4</c:v>
                </c:pt>
              </c:strCache>
            </c:strRef>
          </c:cat>
          <c:val>
            <c:numRef>
              <c:f>Sheet1!$C$2:$C$3</c:f>
              <c:numCache>
                <c:formatCode>General</c:formatCode>
                <c:ptCount val="2"/>
                <c:pt idx="0">
                  <c:v>32</c:v>
                </c:pt>
                <c:pt idx="1">
                  <c:v>33</c:v>
                </c:pt>
              </c:numCache>
            </c:numRef>
          </c:val>
        </c:ser>
        <c:dLbls>
          <c:showLegendKey val="0"/>
          <c:showVal val="0"/>
          <c:showCatName val="0"/>
          <c:showSerName val="0"/>
          <c:showPercent val="0"/>
          <c:showBubbleSize val="0"/>
        </c:dLbls>
        <c:gapWidth val="219"/>
        <c:overlap val="-27"/>
        <c:axId val="402633288"/>
        <c:axId val="402634464"/>
      </c:barChart>
      <c:catAx>
        <c:axId val="402633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2634464"/>
        <c:crosses val="autoZero"/>
        <c:auto val="1"/>
        <c:lblAlgn val="ctr"/>
        <c:lblOffset val="100"/>
        <c:noMultiLvlLbl val="0"/>
      </c:catAx>
      <c:valAx>
        <c:axId val="402634464"/>
        <c:scaling>
          <c:orientation val="minMax"/>
        </c:scaling>
        <c:delete val="1"/>
        <c:axPos val="l"/>
        <c:numFmt formatCode="General" sourceLinked="1"/>
        <c:majorTickMark val="none"/>
        <c:minorTickMark val="none"/>
        <c:tickLblPos val="nextTo"/>
        <c:crossAx val="402633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45672131360021E-2"/>
          <c:y val="5.1693943362568905E-2"/>
          <c:w val="0.93750058952035809"/>
          <c:h val="0.67250090434730903"/>
        </c:manualLayout>
      </c:layout>
      <c:barChart>
        <c:barDir val="col"/>
        <c:grouping val="clustered"/>
        <c:varyColors val="0"/>
        <c:ser>
          <c:idx val="0"/>
          <c:order val="0"/>
          <c:tx>
            <c:strRef>
              <c:f>Sheet1!$B$1</c:f>
              <c:strCache>
                <c:ptCount val="1"/>
                <c:pt idx="0">
                  <c:v>Already had the confidence &amp; skill</c:v>
                </c:pt>
              </c:strCache>
            </c:strRef>
          </c:tx>
          <c:spPr>
            <a:solidFill>
              <a:schemeClr val="accent5"/>
            </a:solidFill>
            <a:ln>
              <a:noFill/>
            </a:ln>
            <a:effectLst/>
          </c:spPr>
          <c:invertIfNegative val="0"/>
          <c:dLbls>
            <c:dLbl>
              <c:idx val="0"/>
              <c:layout>
                <c:manualLayout>
                  <c:x val="0"/>
                  <c:y val="1.72313144541896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KS4</c:v>
                </c:pt>
                <c:pt idx="1">
                  <c:v>  </c:v>
                </c:pt>
              </c:strCache>
            </c:strRef>
          </c:cat>
          <c:val>
            <c:numRef>
              <c:f>Sheet1!$B$2:$B$3</c:f>
              <c:numCache>
                <c:formatCode>General</c:formatCode>
                <c:ptCount val="2"/>
                <c:pt idx="0">
                  <c:v>34</c:v>
                </c:pt>
                <c:pt idx="1">
                  <c:v>0</c:v>
                </c:pt>
              </c:numCache>
            </c:numRef>
          </c:val>
        </c:ser>
        <c:ser>
          <c:idx val="1"/>
          <c:order val="1"/>
          <c:tx>
            <c:strRef>
              <c:f>Sheet1!$C$1</c:f>
              <c:strCache>
                <c:ptCount val="1"/>
                <c:pt idx="0">
                  <c:v>Showed improved confidence &amp; skill</c:v>
                </c:pt>
              </c:strCache>
            </c:strRef>
          </c:tx>
          <c:spPr>
            <a:solidFill>
              <a:schemeClr val="accent4"/>
            </a:solidFill>
            <a:ln>
              <a:noFill/>
            </a:ln>
            <a:effectLst/>
          </c:spPr>
          <c:invertIfNegative val="0"/>
          <c:dLbls>
            <c:dLbl>
              <c:idx val="0"/>
              <c:layout>
                <c:manualLayout>
                  <c:x val="2.8380858608126713E-3"/>
                  <c:y val="2.15391430677370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GB"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KS4</c:v>
                </c:pt>
                <c:pt idx="1">
                  <c:v>  </c:v>
                </c:pt>
              </c:strCache>
            </c:strRef>
          </c:cat>
          <c:val>
            <c:numRef>
              <c:f>Sheet1!$C$2:$C$3</c:f>
              <c:numCache>
                <c:formatCode>General</c:formatCode>
                <c:ptCount val="2"/>
                <c:pt idx="0">
                  <c:v>41</c:v>
                </c:pt>
                <c:pt idx="1">
                  <c:v>0</c:v>
                </c:pt>
              </c:numCache>
            </c:numRef>
          </c:val>
        </c:ser>
        <c:dLbls>
          <c:showLegendKey val="0"/>
          <c:showVal val="0"/>
          <c:showCatName val="0"/>
          <c:showSerName val="0"/>
          <c:showPercent val="0"/>
          <c:showBubbleSize val="0"/>
        </c:dLbls>
        <c:gapWidth val="219"/>
        <c:overlap val="-27"/>
        <c:axId val="402636816"/>
        <c:axId val="402639952"/>
      </c:barChart>
      <c:catAx>
        <c:axId val="40263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2639952"/>
        <c:crosses val="autoZero"/>
        <c:auto val="1"/>
        <c:lblAlgn val="ctr"/>
        <c:lblOffset val="100"/>
        <c:noMultiLvlLbl val="0"/>
      </c:catAx>
      <c:valAx>
        <c:axId val="402639952"/>
        <c:scaling>
          <c:orientation val="minMax"/>
        </c:scaling>
        <c:delete val="1"/>
        <c:axPos val="l"/>
        <c:numFmt formatCode="General" sourceLinked="1"/>
        <c:majorTickMark val="none"/>
        <c:minorTickMark val="none"/>
        <c:tickLblPos val="nextTo"/>
        <c:crossAx val="402636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3398C-5720-477F-A60C-5CE5CDE2B914}"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GB"/>
        </a:p>
      </dgm:t>
    </dgm:pt>
    <dgm:pt modelId="{57CB5A8D-8A99-4AE2-85F6-3CCE12C88051}">
      <dgm:prSet phldrT="[Text]"/>
      <dgm:spPr/>
      <dgm:t>
        <a:bodyPr/>
        <a:lstStyle/>
        <a:p>
          <a:r>
            <a:rPr lang="en-GB" dirty="0" smtClean="0"/>
            <a:t>Knowledge</a:t>
          </a:r>
          <a:endParaRPr lang="en-GB" dirty="0"/>
        </a:p>
      </dgm:t>
    </dgm:pt>
    <dgm:pt modelId="{B12598D6-DA8D-4DA6-8472-7C88D469569A}" type="parTrans" cxnId="{1C550D96-60E1-4550-9122-A30BFF628D72}">
      <dgm:prSet/>
      <dgm:spPr/>
      <dgm:t>
        <a:bodyPr/>
        <a:lstStyle/>
        <a:p>
          <a:endParaRPr lang="en-GB"/>
        </a:p>
      </dgm:t>
    </dgm:pt>
    <dgm:pt modelId="{E986E7DE-6968-4CBA-8334-55931E16A6AF}" type="sibTrans" cxnId="{1C550D96-60E1-4550-9122-A30BFF628D72}">
      <dgm:prSet/>
      <dgm:spPr/>
      <dgm:t>
        <a:bodyPr/>
        <a:lstStyle/>
        <a:p>
          <a:endParaRPr lang="en-GB"/>
        </a:p>
      </dgm:t>
    </dgm:pt>
    <dgm:pt modelId="{B8A378A3-BE2D-438D-B285-99921BF61761}">
      <dgm:prSet phldrT="[Text]"/>
      <dgm:spPr/>
      <dgm:t>
        <a:bodyPr/>
        <a:lstStyle/>
        <a:p>
          <a:r>
            <a:rPr lang="en-GB" dirty="0" smtClean="0"/>
            <a:t>Skills</a:t>
          </a:r>
          <a:endParaRPr lang="en-GB" dirty="0"/>
        </a:p>
      </dgm:t>
    </dgm:pt>
    <dgm:pt modelId="{C6E2EC19-F457-493B-B79E-A034DB59EE3A}" type="parTrans" cxnId="{8FE80613-304D-459E-96DF-09620EFCE70B}">
      <dgm:prSet/>
      <dgm:spPr/>
      <dgm:t>
        <a:bodyPr/>
        <a:lstStyle/>
        <a:p>
          <a:endParaRPr lang="en-GB"/>
        </a:p>
      </dgm:t>
    </dgm:pt>
    <dgm:pt modelId="{73573D75-4ED9-4D8C-8641-2BF2AE310190}" type="sibTrans" cxnId="{8FE80613-304D-459E-96DF-09620EFCE70B}">
      <dgm:prSet/>
      <dgm:spPr/>
      <dgm:t>
        <a:bodyPr/>
        <a:lstStyle/>
        <a:p>
          <a:endParaRPr lang="en-GB"/>
        </a:p>
      </dgm:t>
    </dgm:pt>
    <dgm:pt modelId="{9D27D5B6-901B-4C8F-BFBD-A2A0BD576B49}">
      <dgm:prSet phldrT="[Text]"/>
      <dgm:spPr/>
      <dgm:t>
        <a:bodyPr/>
        <a:lstStyle/>
        <a:p>
          <a:r>
            <a:rPr lang="en-GB" dirty="0" smtClean="0"/>
            <a:t>Confidence</a:t>
          </a:r>
          <a:endParaRPr lang="en-GB" dirty="0"/>
        </a:p>
      </dgm:t>
    </dgm:pt>
    <dgm:pt modelId="{35621181-12FC-44BA-AF48-8ABFF4DCD6D9}" type="parTrans" cxnId="{A72709BB-0D1C-4C5D-A569-9529CDBEF833}">
      <dgm:prSet/>
      <dgm:spPr/>
      <dgm:t>
        <a:bodyPr/>
        <a:lstStyle/>
        <a:p>
          <a:endParaRPr lang="en-GB"/>
        </a:p>
      </dgm:t>
    </dgm:pt>
    <dgm:pt modelId="{768D8DE5-DDDD-4DC5-97C1-042DC675D0DC}" type="sibTrans" cxnId="{A72709BB-0D1C-4C5D-A569-9529CDBEF833}">
      <dgm:prSet/>
      <dgm:spPr/>
      <dgm:t>
        <a:bodyPr/>
        <a:lstStyle/>
        <a:p>
          <a:endParaRPr lang="en-GB"/>
        </a:p>
      </dgm:t>
    </dgm:pt>
    <dgm:pt modelId="{1C65AA58-673A-453D-ADC7-164F4B235030}" type="pres">
      <dgm:prSet presAssocID="{9F53398C-5720-477F-A60C-5CE5CDE2B914}" presName="Name0" presStyleCnt="0">
        <dgm:presLayoutVars>
          <dgm:chMax val="7"/>
          <dgm:chPref val="7"/>
          <dgm:dir/>
          <dgm:animLvl val="lvl"/>
        </dgm:presLayoutVars>
      </dgm:prSet>
      <dgm:spPr/>
      <dgm:t>
        <a:bodyPr/>
        <a:lstStyle/>
        <a:p>
          <a:endParaRPr lang="en-GB"/>
        </a:p>
      </dgm:t>
    </dgm:pt>
    <dgm:pt modelId="{B30D75F8-AFF8-410A-A779-FF7B9765D423}" type="pres">
      <dgm:prSet presAssocID="{57CB5A8D-8A99-4AE2-85F6-3CCE12C88051}" presName="Accent1" presStyleCnt="0"/>
      <dgm:spPr/>
    </dgm:pt>
    <dgm:pt modelId="{7E1C3DE9-3C25-423B-82EF-1DF04297945E}" type="pres">
      <dgm:prSet presAssocID="{57CB5A8D-8A99-4AE2-85F6-3CCE12C88051}" presName="Accent" presStyleLbl="node1" presStyleIdx="0" presStyleCnt="3"/>
      <dgm:spPr>
        <a:solidFill>
          <a:schemeClr val="accent5"/>
        </a:solidFill>
      </dgm:spPr>
      <dgm:t>
        <a:bodyPr/>
        <a:lstStyle/>
        <a:p>
          <a:endParaRPr lang="en-GB"/>
        </a:p>
      </dgm:t>
    </dgm:pt>
    <dgm:pt modelId="{CE840C7A-1DF1-4134-8118-A3A35690A2A5}" type="pres">
      <dgm:prSet presAssocID="{57CB5A8D-8A99-4AE2-85F6-3CCE12C88051}" presName="Parent1" presStyleLbl="revTx" presStyleIdx="0" presStyleCnt="3">
        <dgm:presLayoutVars>
          <dgm:chMax val="1"/>
          <dgm:chPref val="1"/>
          <dgm:bulletEnabled val="1"/>
        </dgm:presLayoutVars>
      </dgm:prSet>
      <dgm:spPr/>
      <dgm:t>
        <a:bodyPr/>
        <a:lstStyle/>
        <a:p>
          <a:endParaRPr lang="en-GB"/>
        </a:p>
      </dgm:t>
    </dgm:pt>
    <dgm:pt modelId="{F1727700-391A-4C91-8BDA-7686CF9D1723}" type="pres">
      <dgm:prSet presAssocID="{B8A378A3-BE2D-438D-B285-99921BF61761}" presName="Accent2" presStyleCnt="0"/>
      <dgm:spPr/>
    </dgm:pt>
    <dgm:pt modelId="{CF17BD90-53B5-4432-AC07-6438427ACBA5}" type="pres">
      <dgm:prSet presAssocID="{B8A378A3-BE2D-438D-B285-99921BF61761}" presName="Accent" presStyleLbl="node1" presStyleIdx="1" presStyleCnt="3"/>
      <dgm:spPr>
        <a:solidFill>
          <a:schemeClr val="accent4"/>
        </a:solidFill>
      </dgm:spPr>
      <dgm:t>
        <a:bodyPr/>
        <a:lstStyle/>
        <a:p>
          <a:endParaRPr lang="en-GB"/>
        </a:p>
      </dgm:t>
    </dgm:pt>
    <dgm:pt modelId="{E6BEF6BC-5344-4AFE-AAB7-C29D67D2CB5E}" type="pres">
      <dgm:prSet presAssocID="{B8A378A3-BE2D-438D-B285-99921BF61761}" presName="Parent2" presStyleLbl="revTx" presStyleIdx="1" presStyleCnt="3">
        <dgm:presLayoutVars>
          <dgm:chMax val="1"/>
          <dgm:chPref val="1"/>
          <dgm:bulletEnabled val="1"/>
        </dgm:presLayoutVars>
      </dgm:prSet>
      <dgm:spPr/>
      <dgm:t>
        <a:bodyPr/>
        <a:lstStyle/>
        <a:p>
          <a:endParaRPr lang="en-GB"/>
        </a:p>
      </dgm:t>
    </dgm:pt>
    <dgm:pt modelId="{1B8560D1-3AB7-459B-B73A-481CBF3E241C}" type="pres">
      <dgm:prSet presAssocID="{9D27D5B6-901B-4C8F-BFBD-A2A0BD576B49}" presName="Accent3" presStyleCnt="0"/>
      <dgm:spPr/>
    </dgm:pt>
    <dgm:pt modelId="{280DED89-1625-44C9-A426-59160DE366FF}" type="pres">
      <dgm:prSet presAssocID="{9D27D5B6-901B-4C8F-BFBD-A2A0BD576B49}" presName="Accent" presStyleLbl="node1" presStyleIdx="2" presStyleCnt="3" custLinFactNeighborY="-1601"/>
      <dgm:spPr>
        <a:solidFill>
          <a:schemeClr val="accent6"/>
        </a:solidFill>
      </dgm:spPr>
      <dgm:t>
        <a:bodyPr/>
        <a:lstStyle/>
        <a:p>
          <a:endParaRPr lang="en-GB"/>
        </a:p>
      </dgm:t>
    </dgm:pt>
    <dgm:pt modelId="{CAED4EEE-5C3F-424E-A7D0-9B0BBEC88A0B}" type="pres">
      <dgm:prSet presAssocID="{9D27D5B6-901B-4C8F-BFBD-A2A0BD576B49}" presName="Parent3" presStyleLbl="revTx" presStyleIdx="2" presStyleCnt="3">
        <dgm:presLayoutVars>
          <dgm:chMax val="1"/>
          <dgm:chPref val="1"/>
          <dgm:bulletEnabled val="1"/>
        </dgm:presLayoutVars>
      </dgm:prSet>
      <dgm:spPr/>
      <dgm:t>
        <a:bodyPr/>
        <a:lstStyle/>
        <a:p>
          <a:endParaRPr lang="en-GB"/>
        </a:p>
      </dgm:t>
    </dgm:pt>
  </dgm:ptLst>
  <dgm:cxnLst>
    <dgm:cxn modelId="{8FE80613-304D-459E-96DF-09620EFCE70B}" srcId="{9F53398C-5720-477F-A60C-5CE5CDE2B914}" destId="{B8A378A3-BE2D-438D-B285-99921BF61761}" srcOrd="1" destOrd="0" parTransId="{C6E2EC19-F457-493B-B79E-A034DB59EE3A}" sibTransId="{73573D75-4ED9-4D8C-8641-2BF2AE310190}"/>
    <dgm:cxn modelId="{51EA9CF9-1EEE-4511-96B2-AC424F68A7CE}" type="presOf" srcId="{B8A378A3-BE2D-438D-B285-99921BF61761}" destId="{E6BEF6BC-5344-4AFE-AAB7-C29D67D2CB5E}" srcOrd="0" destOrd="0" presId="urn:microsoft.com/office/officeart/2009/layout/CircleArrowProcess"/>
    <dgm:cxn modelId="{8C811889-9765-4919-8EE6-E6460720C310}" type="presOf" srcId="{57CB5A8D-8A99-4AE2-85F6-3CCE12C88051}" destId="{CE840C7A-1DF1-4134-8118-A3A35690A2A5}" srcOrd="0" destOrd="0" presId="urn:microsoft.com/office/officeart/2009/layout/CircleArrowProcess"/>
    <dgm:cxn modelId="{1C550D96-60E1-4550-9122-A30BFF628D72}" srcId="{9F53398C-5720-477F-A60C-5CE5CDE2B914}" destId="{57CB5A8D-8A99-4AE2-85F6-3CCE12C88051}" srcOrd="0" destOrd="0" parTransId="{B12598D6-DA8D-4DA6-8472-7C88D469569A}" sibTransId="{E986E7DE-6968-4CBA-8334-55931E16A6AF}"/>
    <dgm:cxn modelId="{9880E77D-C920-4F65-ABF8-CACB24929E4A}" type="presOf" srcId="{9D27D5B6-901B-4C8F-BFBD-A2A0BD576B49}" destId="{CAED4EEE-5C3F-424E-A7D0-9B0BBEC88A0B}" srcOrd="0" destOrd="0" presId="urn:microsoft.com/office/officeart/2009/layout/CircleArrowProcess"/>
    <dgm:cxn modelId="{A72709BB-0D1C-4C5D-A569-9529CDBEF833}" srcId="{9F53398C-5720-477F-A60C-5CE5CDE2B914}" destId="{9D27D5B6-901B-4C8F-BFBD-A2A0BD576B49}" srcOrd="2" destOrd="0" parTransId="{35621181-12FC-44BA-AF48-8ABFF4DCD6D9}" sibTransId="{768D8DE5-DDDD-4DC5-97C1-042DC675D0DC}"/>
    <dgm:cxn modelId="{C4663A14-FE9D-4101-99D5-8E875E631AB9}" type="presOf" srcId="{9F53398C-5720-477F-A60C-5CE5CDE2B914}" destId="{1C65AA58-673A-453D-ADC7-164F4B235030}" srcOrd="0" destOrd="0" presId="urn:microsoft.com/office/officeart/2009/layout/CircleArrowProcess"/>
    <dgm:cxn modelId="{B93695DE-EC59-4723-8792-239E39A4181E}" type="presParOf" srcId="{1C65AA58-673A-453D-ADC7-164F4B235030}" destId="{B30D75F8-AFF8-410A-A779-FF7B9765D423}" srcOrd="0" destOrd="0" presId="urn:microsoft.com/office/officeart/2009/layout/CircleArrowProcess"/>
    <dgm:cxn modelId="{975E79A9-275F-4DA1-848A-96170E967A3E}" type="presParOf" srcId="{B30D75F8-AFF8-410A-A779-FF7B9765D423}" destId="{7E1C3DE9-3C25-423B-82EF-1DF04297945E}" srcOrd="0" destOrd="0" presId="urn:microsoft.com/office/officeart/2009/layout/CircleArrowProcess"/>
    <dgm:cxn modelId="{DF77E615-DC2D-420E-BE4C-4EB65D651898}" type="presParOf" srcId="{1C65AA58-673A-453D-ADC7-164F4B235030}" destId="{CE840C7A-1DF1-4134-8118-A3A35690A2A5}" srcOrd="1" destOrd="0" presId="urn:microsoft.com/office/officeart/2009/layout/CircleArrowProcess"/>
    <dgm:cxn modelId="{FA686283-6BC2-46E2-A414-F24ECC5BEA0D}" type="presParOf" srcId="{1C65AA58-673A-453D-ADC7-164F4B235030}" destId="{F1727700-391A-4C91-8BDA-7686CF9D1723}" srcOrd="2" destOrd="0" presId="urn:microsoft.com/office/officeart/2009/layout/CircleArrowProcess"/>
    <dgm:cxn modelId="{EA7143D6-0601-49F5-A737-30373ACD6950}" type="presParOf" srcId="{F1727700-391A-4C91-8BDA-7686CF9D1723}" destId="{CF17BD90-53B5-4432-AC07-6438427ACBA5}" srcOrd="0" destOrd="0" presId="urn:microsoft.com/office/officeart/2009/layout/CircleArrowProcess"/>
    <dgm:cxn modelId="{82458D27-9534-4C0A-B5A7-7D31BCF95A26}" type="presParOf" srcId="{1C65AA58-673A-453D-ADC7-164F4B235030}" destId="{E6BEF6BC-5344-4AFE-AAB7-C29D67D2CB5E}" srcOrd="3" destOrd="0" presId="urn:microsoft.com/office/officeart/2009/layout/CircleArrowProcess"/>
    <dgm:cxn modelId="{1E914189-A5ED-4CEE-B524-0DC31C659740}" type="presParOf" srcId="{1C65AA58-673A-453D-ADC7-164F4B235030}" destId="{1B8560D1-3AB7-459B-B73A-481CBF3E241C}" srcOrd="4" destOrd="0" presId="urn:microsoft.com/office/officeart/2009/layout/CircleArrowProcess"/>
    <dgm:cxn modelId="{869F40B5-C51A-4898-B584-F89E65481B9A}" type="presParOf" srcId="{1B8560D1-3AB7-459B-B73A-481CBF3E241C}" destId="{280DED89-1625-44C9-A426-59160DE366FF}" srcOrd="0" destOrd="0" presId="urn:microsoft.com/office/officeart/2009/layout/CircleArrowProcess"/>
    <dgm:cxn modelId="{405A60A1-B3B9-4793-BE98-669C1AE2DBFD}" type="presParOf" srcId="{1C65AA58-673A-453D-ADC7-164F4B235030}" destId="{CAED4EEE-5C3F-424E-A7D0-9B0BBEC88A0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3DE9-3C25-423B-82EF-1DF04297945E}">
      <dsp:nvSpPr>
        <dsp:cNvPr id="0" name=""/>
        <dsp:cNvSpPr/>
      </dsp:nvSpPr>
      <dsp:spPr>
        <a:xfrm>
          <a:off x="757438" y="0"/>
          <a:ext cx="1055070" cy="1055231"/>
        </a:xfrm>
        <a:prstGeom prst="circularArrow">
          <a:avLst>
            <a:gd name="adj1" fmla="val 10980"/>
            <a:gd name="adj2" fmla="val 1142322"/>
            <a:gd name="adj3" fmla="val 4500000"/>
            <a:gd name="adj4" fmla="val 10800000"/>
            <a:gd name="adj5" fmla="val 125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40C7A-1DF1-4134-8118-A3A35690A2A5}">
      <dsp:nvSpPr>
        <dsp:cNvPr id="0" name=""/>
        <dsp:cNvSpPr/>
      </dsp:nvSpPr>
      <dsp:spPr>
        <a:xfrm>
          <a:off x="990644" y="380970"/>
          <a:ext cx="586282" cy="2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Knowledge</a:t>
          </a:r>
          <a:endParaRPr lang="en-GB" sz="900" kern="1200" dirty="0"/>
        </a:p>
      </dsp:txBody>
      <dsp:txXfrm>
        <a:off x="990644" y="380970"/>
        <a:ext cx="586282" cy="293071"/>
      </dsp:txXfrm>
    </dsp:sp>
    <dsp:sp modelId="{CF17BD90-53B5-4432-AC07-6438427ACBA5}">
      <dsp:nvSpPr>
        <dsp:cNvPr id="0" name=""/>
        <dsp:cNvSpPr/>
      </dsp:nvSpPr>
      <dsp:spPr>
        <a:xfrm>
          <a:off x="464396" y="606308"/>
          <a:ext cx="1055070" cy="1055231"/>
        </a:xfrm>
        <a:prstGeom prst="leftCircularArrow">
          <a:avLst>
            <a:gd name="adj1" fmla="val 10980"/>
            <a:gd name="adj2" fmla="val 1142322"/>
            <a:gd name="adj3" fmla="val 6300000"/>
            <a:gd name="adj4" fmla="val 18900000"/>
            <a:gd name="adj5" fmla="val 125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EF6BC-5344-4AFE-AAB7-C29D67D2CB5E}">
      <dsp:nvSpPr>
        <dsp:cNvPr id="0" name=""/>
        <dsp:cNvSpPr/>
      </dsp:nvSpPr>
      <dsp:spPr>
        <a:xfrm>
          <a:off x="698790" y="990786"/>
          <a:ext cx="586282" cy="2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Skills</a:t>
          </a:r>
          <a:endParaRPr lang="en-GB" sz="900" kern="1200" dirty="0"/>
        </a:p>
      </dsp:txBody>
      <dsp:txXfrm>
        <a:off x="698790" y="990786"/>
        <a:ext cx="586282" cy="293071"/>
      </dsp:txXfrm>
    </dsp:sp>
    <dsp:sp modelId="{280DED89-1625-44C9-A426-59160DE366FF}">
      <dsp:nvSpPr>
        <dsp:cNvPr id="0" name=""/>
        <dsp:cNvSpPr/>
      </dsp:nvSpPr>
      <dsp:spPr>
        <a:xfrm>
          <a:off x="832532" y="1270654"/>
          <a:ext cx="906469" cy="906832"/>
        </a:xfrm>
        <a:prstGeom prst="blockArc">
          <a:avLst>
            <a:gd name="adj1" fmla="val 13500000"/>
            <a:gd name="adj2" fmla="val 10800000"/>
            <a:gd name="adj3" fmla="val 1274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D4EEE-5C3F-424E-A7D0-9B0BBEC88A0B}">
      <dsp:nvSpPr>
        <dsp:cNvPr id="0" name=""/>
        <dsp:cNvSpPr/>
      </dsp:nvSpPr>
      <dsp:spPr>
        <a:xfrm>
          <a:off x="992030" y="1601478"/>
          <a:ext cx="586282" cy="293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smtClean="0"/>
            <a:t>Confidence</a:t>
          </a:r>
          <a:endParaRPr lang="en-GB" sz="900" kern="1200" dirty="0"/>
        </a:p>
      </dsp:txBody>
      <dsp:txXfrm>
        <a:off x="992030" y="1601478"/>
        <a:ext cx="586282" cy="29307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467959"/>
            <a:ext cx="2228850" cy="365125"/>
          </a:xfrm>
        </p:spPr>
        <p:txBody>
          <a:bodyPr/>
          <a:lstStyle>
            <a:lvl1pPr>
              <a:defRPr/>
            </a:lvl1pPr>
          </a:lstStyle>
          <a:p>
            <a:r>
              <a:rPr lang="en-GB" dirty="0" smtClean="0"/>
              <a:t>Jan 2015</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3050" y="6122662"/>
            <a:ext cx="624283" cy="62428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56" y="0"/>
            <a:ext cx="914400" cy="659958"/>
          </a:xfrm>
          <a:prstGeom prst="rect">
            <a:avLst/>
          </a:prstGeom>
        </p:spPr>
      </p:pic>
    </p:spTree>
    <p:extLst>
      <p:ext uri="{BB962C8B-B14F-4D97-AF65-F5344CB8AC3E}">
        <p14:creationId xmlns:p14="http://schemas.microsoft.com/office/powerpoint/2010/main" val="57073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247939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270283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0" y="1799623"/>
            <a:ext cx="854392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150858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329446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132131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34477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2525606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185778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276375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63D1A-1AB7-495B-93C7-A3504F2632FA}" type="datetimeFigureOut">
              <a:rPr lang="en-GB" smtClean="0"/>
              <a:t>08/09/2017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891A91-7409-4D71-8025-D8059B9D6973}" type="slidenum">
              <a:rPr lang="en-GB" smtClean="0"/>
              <a:t>‹#›</a:t>
            </a:fld>
            <a:endParaRPr lang="en-GB" dirty="0"/>
          </a:p>
        </p:txBody>
      </p:sp>
    </p:spTree>
    <p:extLst>
      <p:ext uri="{BB962C8B-B14F-4D97-AF65-F5344CB8AC3E}">
        <p14:creationId xmlns:p14="http://schemas.microsoft.com/office/powerpoint/2010/main" val="360447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4963" y="6204032"/>
            <a:ext cx="624283" cy="624283"/>
          </a:xfrm>
          <a:prstGeom prst="rect">
            <a:avLst/>
          </a:prstGeom>
        </p:spPr>
      </p:pic>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63D1A-1AB7-495B-93C7-A3504F2632FA}" type="datetimeFigureOut">
              <a:rPr lang="en-GB" smtClean="0"/>
              <a:t>08/09/2017</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91A91-7409-4D71-8025-D8059B9D6973}" type="slidenum">
              <a:rPr lang="en-GB" smtClean="0"/>
              <a:t>‹#›</a:t>
            </a:fld>
            <a:endParaRPr lang="en-GB" dirty="0"/>
          </a:p>
        </p:txBody>
      </p:sp>
      <p:sp>
        <p:nvSpPr>
          <p:cNvPr id="8" name="Date Placeholder 3"/>
          <p:cNvSpPr txBox="1">
            <a:spLocks/>
          </p:cNvSpPr>
          <p:nvPr userDrawn="1"/>
        </p:nvSpPr>
        <p:spPr>
          <a:xfrm>
            <a:off x="9198371" y="6617546"/>
            <a:ext cx="980661" cy="2789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smtClean="0">
                <a:solidFill>
                  <a:schemeClr val="bg1">
                    <a:lumMod val="65000"/>
                  </a:schemeClr>
                </a:solidFill>
              </a:rPr>
              <a:t>Jan 2015</a:t>
            </a:r>
            <a:endParaRPr lang="en-GB" sz="1100" dirty="0">
              <a:solidFill>
                <a:schemeClr val="bg1">
                  <a:lumMod val="65000"/>
                </a:schemeClr>
              </a:solidFill>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69696" y="6210786"/>
            <a:ext cx="914400" cy="659958"/>
          </a:xfrm>
          <a:prstGeom prst="rect">
            <a:avLst/>
          </a:prstGeom>
        </p:spPr>
      </p:pic>
    </p:spTree>
    <p:extLst>
      <p:ext uri="{BB962C8B-B14F-4D97-AF65-F5344CB8AC3E}">
        <p14:creationId xmlns:p14="http://schemas.microsoft.com/office/powerpoint/2010/main" val="1172926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48862" y="962651"/>
            <a:ext cx="6532290" cy="4899217"/>
          </a:xfrm>
          <a:prstGeom prst="rect">
            <a:avLst/>
          </a:prstGeom>
          <a:effectLst>
            <a:outerShdw blurRad="558800" dist="596900" dir="2700000" algn="tl" rotWithShape="0">
              <a:schemeClr val="accent1">
                <a:lumMod val="75000"/>
                <a:alpha val="40000"/>
              </a:schemeClr>
            </a:outerShdw>
            <a:softEdge rad="190500"/>
          </a:effectLst>
        </p:spPr>
      </p:pic>
      <p:sp>
        <p:nvSpPr>
          <p:cNvPr id="2" name="Title 1"/>
          <p:cNvSpPr>
            <a:spLocks noGrp="1"/>
          </p:cNvSpPr>
          <p:nvPr>
            <p:ph type="ctrTitle"/>
          </p:nvPr>
        </p:nvSpPr>
        <p:spPr>
          <a:xfrm>
            <a:off x="4816822" y="470646"/>
            <a:ext cx="5109029" cy="2837330"/>
          </a:xfrm>
        </p:spPr>
        <p:txBody>
          <a:bodyPr>
            <a:noAutofit/>
          </a:bodyPr>
          <a:lstStyle/>
          <a:p>
            <a:r>
              <a:rPr lang="en-GB" sz="2800" dirty="0"/>
              <a:t/>
            </a:r>
            <a:br>
              <a:rPr lang="en-GB" sz="2800" dirty="0"/>
            </a:br>
            <a:r>
              <a:rPr lang="en-GB" sz="2800" dirty="0" smtClean="0"/>
              <a:t/>
            </a:r>
            <a:br>
              <a:rPr lang="en-GB" sz="2800" dirty="0" smtClean="0"/>
            </a:br>
            <a:r>
              <a:rPr lang="en-GB" sz="2400" dirty="0" smtClean="0"/>
              <a:t/>
            </a:r>
            <a:br>
              <a:rPr lang="en-GB" sz="2400" dirty="0" smtClean="0"/>
            </a:br>
            <a:r>
              <a:rPr lang="en-GB" sz="2400" dirty="0" smtClean="0"/>
              <a:t/>
            </a:r>
            <a:br>
              <a:rPr lang="en-GB" sz="2400" dirty="0" smtClean="0"/>
            </a:br>
            <a:r>
              <a:rPr lang="en-GB" sz="2400" b="1" dirty="0" smtClean="0"/>
              <a:t>Evaluation</a:t>
            </a:r>
            <a:r>
              <a:rPr lang="en-GB" sz="2400" dirty="0" smtClean="0"/>
              <a:t/>
            </a:r>
            <a:br>
              <a:rPr lang="en-GB" sz="2400" dirty="0" smtClean="0"/>
            </a:br>
            <a:r>
              <a:rPr lang="en-GB" sz="1800" dirty="0" smtClean="0"/>
              <a:t>of the</a:t>
            </a:r>
            <a:br>
              <a:rPr lang="en-GB" sz="1800" dirty="0" smtClean="0"/>
            </a:br>
            <a:r>
              <a:rPr lang="en-GB" sz="2400" b="1" dirty="0" smtClean="0"/>
              <a:t>Money Charity’s</a:t>
            </a:r>
            <a:br>
              <a:rPr lang="en-GB" sz="2400" b="1" dirty="0" smtClean="0"/>
            </a:br>
            <a:r>
              <a:rPr lang="en-GB" sz="2400" b="1" dirty="0" smtClean="0"/>
              <a:t/>
            </a:r>
            <a:br>
              <a:rPr lang="en-GB" sz="2400" b="1" dirty="0" smtClean="0"/>
            </a:br>
            <a:r>
              <a:rPr lang="en-GB" sz="2400" b="1" dirty="0" smtClean="0"/>
              <a:t>Money Workshops for Schools</a:t>
            </a:r>
            <a:br>
              <a:rPr lang="en-GB" sz="2400" b="1" dirty="0" smtClean="0"/>
            </a:br>
            <a:r>
              <a:rPr lang="en-GB" sz="1800" dirty="0" smtClean="0"/>
              <a:t>2017</a:t>
            </a:r>
            <a:endParaRPr lang="en-GB"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792" y="315371"/>
            <a:ext cx="2868030" cy="2069970"/>
          </a:xfrm>
          <a:prstGeom prst="rect">
            <a:avLst/>
          </a:prstGeom>
        </p:spPr>
      </p:pic>
      <p:sp>
        <p:nvSpPr>
          <p:cNvPr id="5" name="TextBox 4"/>
          <p:cNvSpPr txBox="1"/>
          <p:nvPr/>
        </p:nvSpPr>
        <p:spPr>
          <a:xfrm>
            <a:off x="7021278" y="4730519"/>
            <a:ext cx="2830711" cy="1938992"/>
          </a:xfrm>
          <a:prstGeom prst="rect">
            <a:avLst/>
          </a:prstGeom>
          <a:noFill/>
        </p:spPr>
        <p:txBody>
          <a:bodyPr wrap="none" rtlCol="0">
            <a:spAutoFit/>
          </a:bodyPr>
          <a:lstStyle/>
          <a:p>
            <a:r>
              <a:rPr lang="en-GB" sz="1200" dirty="0" smtClean="0"/>
              <a:t>Report prepared for The Money Charity by</a:t>
            </a:r>
          </a:p>
          <a:p>
            <a:endParaRPr lang="en-GB" sz="1200" dirty="0"/>
          </a:p>
          <a:p>
            <a:r>
              <a:rPr lang="en-GB" sz="1200" dirty="0" smtClean="0"/>
              <a:t>Sterling Research Ltd</a:t>
            </a:r>
          </a:p>
          <a:p>
            <a:r>
              <a:rPr lang="en-GB" sz="1200" dirty="0" smtClean="0"/>
              <a:t>1 </a:t>
            </a:r>
            <a:r>
              <a:rPr lang="en-GB" sz="1100" dirty="0" smtClean="0"/>
              <a:t>Cambridge</a:t>
            </a:r>
            <a:r>
              <a:rPr lang="en-GB" sz="1200" dirty="0" smtClean="0"/>
              <a:t> Road</a:t>
            </a:r>
          </a:p>
          <a:p>
            <a:r>
              <a:rPr lang="en-GB" sz="1200" dirty="0" smtClean="0"/>
              <a:t>Foxton </a:t>
            </a:r>
          </a:p>
          <a:p>
            <a:r>
              <a:rPr lang="en-GB" sz="1200" dirty="0" smtClean="0"/>
              <a:t>Cambridge</a:t>
            </a:r>
          </a:p>
          <a:p>
            <a:r>
              <a:rPr lang="en-GB" sz="1200" dirty="0" smtClean="0"/>
              <a:t>CB22 6SH</a:t>
            </a:r>
          </a:p>
          <a:p>
            <a:endParaRPr lang="en-GB" sz="1200" dirty="0"/>
          </a:p>
          <a:p>
            <a:r>
              <a:rPr lang="en-GB" sz="1200" dirty="0" smtClean="0"/>
              <a:t>Tel: 01223 870181</a:t>
            </a:r>
          </a:p>
          <a:p>
            <a:r>
              <a:rPr lang="en-GB" sz="1200" dirty="0" smtClean="0"/>
              <a:t>Email: elaine@sterlingresearch.co.uk</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5287" y="4955407"/>
            <a:ext cx="1489216" cy="1489216"/>
          </a:xfrm>
          <a:prstGeom prst="rect">
            <a:avLst/>
          </a:prstGeom>
        </p:spPr>
      </p:pic>
    </p:spTree>
    <p:extLst>
      <p:ext uri="{BB962C8B-B14F-4D97-AF65-F5344CB8AC3E}">
        <p14:creationId xmlns:p14="http://schemas.microsoft.com/office/powerpoint/2010/main" val="408086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0824" b="7912"/>
          <a:stretch/>
        </p:blipFill>
        <p:spPr>
          <a:xfrm>
            <a:off x="1" y="0"/>
            <a:ext cx="9906000" cy="68416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sp>
        <p:nvSpPr>
          <p:cNvPr id="3" name="Content Placeholder 2"/>
          <p:cNvSpPr>
            <a:spLocks noGrp="1"/>
          </p:cNvSpPr>
          <p:nvPr>
            <p:ph idx="1"/>
          </p:nvPr>
        </p:nvSpPr>
        <p:spPr>
          <a:xfrm>
            <a:off x="424377" y="853197"/>
            <a:ext cx="4104249" cy="5730109"/>
          </a:xfrm>
        </p:spPr>
        <p:txBody>
          <a:bodyPr>
            <a:noAutofit/>
          </a:bodyPr>
          <a:lstStyle/>
          <a:p>
            <a:pPr marL="0" indent="0" algn="just">
              <a:lnSpc>
                <a:spcPts val="1400"/>
              </a:lnSpc>
              <a:buNone/>
            </a:pPr>
            <a:r>
              <a:rPr lang="en-GB" sz="1600" b="1" dirty="0" smtClean="0"/>
              <a:t>Background</a:t>
            </a:r>
          </a:p>
          <a:p>
            <a:pPr marL="0" indent="0" algn="just">
              <a:lnSpc>
                <a:spcPts val="1500"/>
              </a:lnSpc>
              <a:spcBef>
                <a:spcPts val="0"/>
              </a:spcBef>
              <a:buNone/>
            </a:pPr>
            <a:endParaRPr lang="en-GB" sz="1400" dirty="0" smtClean="0"/>
          </a:p>
          <a:p>
            <a:pPr marL="0" indent="0" algn="just">
              <a:lnSpc>
                <a:spcPts val="1500"/>
              </a:lnSpc>
              <a:spcBef>
                <a:spcPts val="0"/>
              </a:spcBef>
              <a:buNone/>
            </a:pPr>
            <a:r>
              <a:rPr lang="en-GB" sz="1400" dirty="0" smtClean="0"/>
              <a:t>The </a:t>
            </a:r>
            <a:r>
              <a:rPr lang="en-GB" sz="1400" dirty="0" smtClean="0"/>
              <a:t>National Curriculum for citizenship includes the topic of financial capability and aims to ensure that all pupils are equipped with financial skills which enable them to manage their money on a day to day basis, and plan ahead for their future </a:t>
            </a:r>
            <a:r>
              <a:rPr lang="en-GB" sz="1400" dirty="0"/>
              <a:t>financial </a:t>
            </a:r>
            <a:r>
              <a:rPr lang="en-GB" sz="1400" dirty="0" smtClean="0"/>
              <a:t>needs.  The Money Charity has developed a series of workshops, covering various aspects of money and finance, for delivery to pupils in schools. </a:t>
            </a:r>
          </a:p>
          <a:p>
            <a:pPr marL="0" indent="0" algn="just">
              <a:lnSpc>
                <a:spcPts val="1500"/>
              </a:lnSpc>
              <a:buNone/>
            </a:pPr>
            <a:r>
              <a:rPr lang="en-GB" sz="1400" dirty="0"/>
              <a:t>By the end of the </a:t>
            </a:r>
            <a:r>
              <a:rPr lang="en-GB" sz="1400" dirty="0" smtClean="0"/>
              <a:t>workshops, </a:t>
            </a:r>
            <a:r>
              <a:rPr lang="en-GB" sz="1400" dirty="0"/>
              <a:t>pupils should be able to understand the importance of setting goals, the importance of planning ahead financially, be able to draw up a budget and prioritise their spending.  </a:t>
            </a:r>
          </a:p>
          <a:p>
            <a:pPr marL="0" indent="0" algn="just">
              <a:lnSpc>
                <a:spcPts val="1500"/>
              </a:lnSpc>
              <a:buNone/>
            </a:pPr>
            <a:r>
              <a:rPr lang="en-GB" sz="1400" dirty="0" smtClean="0"/>
              <a:t>Hence </a:t>
            </a:r>
            <a:r>
              <a:rPr lang="en-GB" sz="1400" dirty="0"/>
              <a:t>the </a:t>
            </a:r>
            <a:r>
              <a:rPr lang="en-GB" sz="1400" dirty="0" smtClean="0"/>
              <a:t>workshops aim </a:t>
            </a:r>
            <a:r>
              <a:rPr lang="en-GB" sz="1400" dirty="0"/>
              <a:t>to increase knowledge and raise skill levels</a:t>
            </a:r>
            <a:r>
              <a:rPr lang="en-GB" sz="1400" dirty="0" smtClean="0"/>
              <a:t>.</a:t>
            </a:r>
          </a:p>
          <a:p>
            <a:pPr marL="0" indent="0" algn="just">
              <a:lnSpc>
                <a:spcPts val="1500"/>
              </a:lnSpc>
              <a:buNone/>
            </a:pPr>
            <a:r>
              <a:rPr lang="en-GB" sz="1400" dirty="0"/>
              <a:t>This evaluation looks at the impact of a workshop that is aimed at Key Stage 3 pupils (11 to 14 year olds), and one which is aimed at Key Stage 4 pupils (15 to 16 year olds).</a:t>
            </a:r>
          </a:p>
          <a:p>
            <a:pPr marL="0" indent="0" algn="just">
              <a:lnSpc>
                <a:spcPts val="1500"/>
              </a:lnSpc>
              <a:buNone/>
            </a:pPr>
            <a:r>
              <a:rPr lang="en-GB" sz="1400" dirty="0"/>
              <a:t>A total of 1,032 students, attending workshops delivered in the Spring and Summer Terms of  the 2016-17 academic year, took part in this evaluation</a:t>
            </a:r>
            <a:endParaRPr lang="en-GB" sz="1400" dirty="0" smtClean="0"/>
          </a:p>
        </p:txBody>
      </p:sp>
      <p:sp>
        <p:nvSpPr>
          <p:cNvPr id="4" name="Content Placeholder 2"/>
          <p:cNvSpPr txBox="1">
            <a:spLocks/>
          </p:cNvSpPr>
          <p:nvPr/>
        </p:nvSpPr>
        <p:spPr>
          <a:xfrm>
            <a:off x="5333715" y="4003454"/>
            <a:ext cx="3987354" cy="2633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1500"/>
              </a:lnSpc>
              <a:buNone/>
            </a:pPr>
            <a:endParaRPr lang="en-GB" sz="1400" dirty="0"/>
          </a:p>
          <a:p>
            <a:pPr marL="0" indent="0" algn="just">
              <a:lnSpc>
                <a:spcPts val="1500"/>
              </a:lnSpc>
              <a:buNone/>
            </a:pPr>
            <a:r>
              <a:rPr lang="en-GB" sz="1400" dirty="0" smtClean="0"/>
              <a:t>.</a:t>
            </a:r>
            <a:endParaRPr lang="en-GB" sz="1400" dirty="0"/>
          </a:p>
          <a:p>
            <a:pPr marL="0" indent="0" algn="just">
              <a:lnSpc>
                <a:spcPts val="1500"/>
              </a:lnSpc>
              <a:buNone/>
            </a:pPr>
            <a:endParaRPr lang="en-GB" sz="1400" dirty="0"/>
          </a:p>
          <a:p>
            <a:pPr marL="0" indent="0" algn="just">
              <a:lnSpc>
                <a:spcPts val="1500"/>
              </a:lnSpc>
              <a:buNone/>
            </a:pPr>
            <a:endParaRPr lang="en-GB" sz="1400" dirty="0" smtClean="0"/>
          </a:p>
          <a:p>
            <a:pPr marL="0" indent="0" algn="just">
              <a:lnSpc>
                <a:spcPts val="1500"/>
              </a:lnSpc>
              <a:buNone/>
            </a:pPr>
            <a:endParaRPr lang="en-GB" sz="1400" dirty="0"/>
          </a:p>
          <a:p>
            <a:pPr marL="0" indent="0" algn="just">
              <a:lnSpc>
                <a:spcPts val="1500"/>
              </a:lnSpc>
              <a:buNone/>
            </a:pPr>
            <a:endParaRPr lang="en-GB" sz="1400" dirty="0"/>
          </a:p>
        </p:txBody>
      </p:sp>
      <p:sp>
        <p:nvSpPr>
          <p:cNvPr id="6" name="TextBox 5"/>
          <p:cNvSpPr txBox="1"/>
          <p:nvPr/>
        </p:nvSpPr>
        <p:spPr>
          <a:xfrm>
            <a:off x="4953001" y="778702"/>
            <a:ext cx="4368068" cy="5170646"/>
          </a:xfrm>
          <a:prstGeom prst="rect">
            <a:avLst/>
          </a:prstGeom>
          <a:noFill/>
        </p:spPr>
        <p:txBody>
          <a:bodyPr wrap="square" rtlCol="0">
            <a:spAutoFit/>
          </a:bodyPr>
          <a:lstStyle>
            <a:defPPr>
              <a:defRPr lang="en-US"/>
            </a:defPPr>
          </a:lstStyle>
          <a:p>
            <a:pPr algn="just"/>
            <a:r>
              <a:rPr lang="en-GB" sz="1600" b="1" dirty="0" smtClean="0"/>
              <a:t>Evaluation Criteria</a:t>
            </a:r>
          </a:p>
          <a:p>
            <a:pPr algn="just"/>
            <a:endParaRPr lang="en-GB" sz="1400" dirty="0"/>
          </a:p>
          <a:p>
            <a:pPr algn="just">
              <a:lnSpc>
                <a:spcPts val="1500"/>
              </a:lnSpc>
            </a:pPr>
            <a:r>
              <a:rPr lang="en-GB" sz="1400" dirty="0" smtClean="0"/>
              <a:t>Effectiveness </a:t>
            </a:r>
            <a:r>
              <a:rPr lang="en-GB" sz="1400" dirty="0"/>
              <a:t>– What is it?  How can it be defined</a:t>
            </a:r>
            <a:r>
              <a:rPr lang="en-GB" sz="1400" dirty="0" smtClean="0"/>
              <a:t>?</a:t>
            </a:r>
          </a:p>
          <a:p>
            <a:pPr algn="just">
              <a:lnSpc>
                <a:spcPts val="1500"/>
              </a:lnSpc>
            </a:pPr>
            <a:endParaRPr lang="en-GB" sz="1400" dirty="0"/>
          </a:p>
          <a:p>
            <a:pPr algn="just">
              <a:lnSpc>
                <a:spcPts val="1500"/>
              </a:lnSpc>
            </a:pPr>
            <a:r>
              <a:rPr lang="en-GB" sz="1400" dirty="0" smtClean="0"/>
              <a:t>The dictionary tells us that ‘effectiveness’ is defined as ‘</a:t>
            </a:r>
            <a:r>
              <a:rPr lang="en-GB" sz="1400" dirty="0"/>
              <a:t>the degree to which something is successful in producing a desired </a:t>
            </a:r>
            <a:r>
              <a:rPr lang="en-GB" sz="1400" dirty="0" smtClean="0"/>
              <a:t>result’.</a:t>
            </a:r>
          </a:p>
          <a:p>
            <a:pPr algn="just">
              <a:lnSpc>
                <a:spcPts val="1500"/>
              </a:lnSpc>
            </a:pPr>
            <a:endParaRPr lang="en-GB" sz="1400" dirty="0"/>
          </a:p>
          <a:p>
            <a:pPr algn="just">
              <a:lnSpc>
                <a:spcPts val="1500"/>
              </a:lnSpc>
            </a:pPr>
            <a:r>
              <a:rPr lang="en-GB" sz="1400" dirty="0" smtClean="0"/>
              <a:t>In </a:t>
            </a:r>
            <a:r>
              <a:rPr lang="en-GB" sz="1400" dirty="0"/>
              <a:t>relation to the Money Workshop for </a:t>
            </a:r>
            <a:r>
              <a:rPr lang="en-GB" sz="1400" dirty="0" smtClean="0"/>
              <a:t>Schools </a:t>
            </a:r>
            <a:r>
              <a:rPr lang="en-GB" sz="1400" dirty="0"/>
              <a:t>it is reasonable to assume that </a:t>
            </a:r>
            <a:r>
              <a:rPr lang="en-GB" sz="1400" dirty="0" smtClean="0"/>
              <a:t>a workshop </a:t>
            </a:r>
            <a:r>
              <a:rPr lang="en-GB" sz="1400" dirty="0"/>
              <a:t>is effective if the answers to the following are positive.</a:t>
            </a:r>
          </a:p>
          <a:p>
            <a:pPr algn="just">
              <a:lnSpc>
                <a:spcPts val="1500"/>
              </a:lnSpc>
            </a:pPr>
            <a:endParaRPr lang="en-GB" sz="1400" dirty="0"/>
          </a:p>
          <a:p>
            <a:pPr marL="603647" lvl="1" indent="-232172" algn="just">
              <a:lnSpc>
                <a:spcPts val="1500"/>
              </a:lnSpc>
              <a:buFont typeface="Arial" panose="020B0604020202020204" pitchFamily="34" charset="0"/>
              <a:buChar char="•"/>
            </a:pPr>
            <a:r>
              <a:rPr lang="en-GB" sz="1400" dirty="0"/>
              <a:t>Is the workshop perceived as worthwhile?</a:t>
            </a:r>
          </a:p>
          <a:p>
            <a:pPr marL="603647" lvl="1" indent="-232172" algn="just">
              <a:lnSpc>
                <a:spcPts val="1500"/>
              </a:lnSpc>
              <a:buFont typeface="Arial" panose="020B0604020202020204" pitchFamily="34" charset="0"/>
              <a:buChar char="•"/>
            </a:pPr>
            <a:r>
              <a:rPr lang="en-GB" sz="1400" dirty="0"/>
              <a:t>Does the workshop provide </a:t>
            </a:r>
            <a:r>
              <a:rPr lang="en-GB" sz="1400" dirty="0" smtClean="0"/>
              <a:t>students </a:t>
            </a:r>
            <a:r>
              <a:rPr lang="en-GB" sz="1400" dirty="0"/>
              <a:t>with increased knowledge?</a:t>
            </a:r>
          </a:p>
          <a:p>
            <a:pPr marL="603647" lvl="1" indent="-232172" algn="just">
              <a:lnSpc>
                <a:spcPts val="1500"/>
              </a:lnSpc>
              <a:buFont typeface="Arial" panose="020B0604020202020204" pitchFamily="34" charset="0"/>
              <a:buChar char="•"/>
            </a:pPr>
            <a:r>
              <a:rPr lang="en-GB" sz="1400" dirty="0"/>
              <a:t>Are </a:t>
            </a:r>
            <a:r>
              <a:rPr lang="en-GB" sz="1400" dirty="0" smtClean="0"/>
              <a:t>students </a:t>
            </a:r>
            <a:r>
              <a:rPr lang="en-GB" sz="1400" dirty="0"/>
              <a:t>walking away from the workshop with additional skills?</a:t>
            </a:r>
          </a:p>
          <a:p>
            <a:pPr marL="603647" lvl="1" indent="-232172" algn="just">
              <a:lnSpc>
                <a:spcPts val="1500"/>
              </a:lnSpc>
              <a:buFont typeface="Arial" panose="020B0604020202020204" pitchFamily="34" charset="0"/>
              <a:buChar char="•"/>
            </a:pPr>
            <a:r>
              <a:rPr lang="en-GB" sz="1400" dirty="0"/>
              <a:t>Does the workshop create confidence</a:t>
            </a:r>
            <a:r>
              <a:rPr lang="en-GB" sz="1400" dirty="0" smtClean="0"/>
              <a:t>?</a:t>
            </a:r>
          </a:p>
          <a:p>
            <a:pPr marL="603647" lvl="1" indent="-232172" algn="just">
              <a:lnSpc>
                <a:spcPts val="1500"/>
              </a:lnSpc>
              <a:buFont typeface="Arial" panose="020B0604020202020204" pitchFamily="34" charset="0"/>
              <a:buChar char="•"/>
            </a:pPr>
            <a:endParaRPr lang="en-GB" sz="1400" dirty="0"/>
          </a:p>
          <a:p>
            <a:pPr algn="just">
              <a:lnSpc>
                <a:spcPts val="1500"/>
              </a:lnSpc>
            </a:pPr>
            <a:r>
              <a:rPr lang="en-GB" sz="1400" dirty="0" smtClean="0"/>
              <a:t>This evaluation sets out to answer </a:t>
            </a:r>
            <a:r>
              <a:rPr lang="en-GB" sz="1400" dirty="0" smtClean="0"/>
              <a:t>these questions. </a:t>
            </a:r>
            <a:r>
              <a:rPr lang="en-GB" sz="1400" dirty="0"/>
              <a:t>A ‘pre and post’ evaluation approach </a:t>
            </a:r>
            <a:r>
              <a:rPr lang="en-GB" sz="1400" dirty="0" smtClean="0"/>
              <a:t>is used with </a:t>
            </a:r>
            <a:r>
              <a:rPr lang="en-GB" sz="1400" dirty="0"/>
              <a:t>students answering a set questions before the workshop and then answering the same set at the end of the workshop.  Comparisons have been made at individual student level comparing each students knowledge base and skill level after the workshop, to that before the workshop.  </a:t>
            </a:r>
            <a:endParaRPr lang="en-GB" sz="1400" dirty="0" smtClean="0"/>
          </a:p>
        </p:txBody>
      </p:sp>
    </p:spTree>
    <p:extLst>
      <p:ext uri="{BB962C8B-B14F-4D97-AF65-F5344CB8AC3E}">
        <p14:creationId xmlns:p14="http://schemas.microsoft.com/office/powerpoint/2010/main" val="150773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824" b="7912"/>
          <a:stretch/>
        </p:blipFill>
        <p:spPr>
          <a:xfrm>
            <a:off x="0" y="16329"/>
            <a:ext cx="9906000" cy="6841671"/>
          </a:xfrm>
          <a:prstGeom prst="rect">
            <a:avLst/>
          </a:prstGeom>
          <a:effectLst/>
        </p:spPr>
      </p:pic>
      <p:graphicFrame>
        <p:nvGraphicFramePr>
          <p:cNvPr id="10" name="Content Placeholder 5"/>
          <p:cNvGraphicFramePr>
            <a:graphicFrameLocks noChangeAspect="1"/>
          </p:cNvGraphicFramePr>
          <p:nvPr>
            <p:extLst>
              <p:ext uri="{D42A27DB-BD31-4B8C-83A1-F6EECF244321}">
                <p14:modId xmlns:p14="http://schemas.microsoft.com/office/powerpoint/2010/main" val="154435406"/>
              </p:ext>
            </p:extLst>
          </p:nvPr>
        </p:nvGraphicFramePr>
        <p:xfrm>
          <a:off x="58567" y="1798307"/>
          <a:ext cx="4782374" cy="26410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2590401" y="1103766"/>
            <a:ext cx="2021941" cy="719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Comic Sans MS" panose="030F0702030302020204" pitchFamily="66" charset="0"/>
              </a:rPr>
              <a:t>Having a money action plan will help me achieve my goals</a:t>
            </a:r>
          </a:p>
        </p:txBody>
      </p:sp>
      <p:sp>
        <p:nvSpPr>
          <p:cNvPr id="12" name="TextBox 11"/>
          <p:cNvSpPr txBox="1"/>
          <p:nvPr/>
        </p:nvSpPr>
        <p:spPr>
          <a:xfrm>
            <a:off x="656450" y="4655984"/>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495 </a:t>
            </a:r>
            <a:r>
              <a:rPr lang="en-GB" sz="1100" dirty="0">
                <a:solidFill>
                  <a:schemeClr val="tx1">
                    <a:lumMod val="65000"/>
                    <a:lumOff val="35000"/>
                  </a:schemeClr>
                </a:solidFill>
                <a:latin typeface="Comic Sans MS" panose="030F0702030302020204" pitchFamily="66" charset="0"/>
              </a:rPr>
              <a:t>KS3 attendees</a:t>
            </a:r>
          </a:p>
        </p:txBody>
      </p:sp>
      <p:sp>
        <p:nvSpPr>
          <p:cNvPr id="13" name="TextBox 12"/>
          <p:cNvSpPr txBox="1"/>
          <p:nvPr/>
        </p:nvSpPr>
        <p:spPr>
          <a:xfrm>
            <a:off x="449368" y="2980348"/>
            <a:ext cx="293670" cy="276999"/>
          </a:xfrm>
          <a:prstGeom prst="rect">
            <a:avLst/>
          </a:prstGeom>
          <a:noFill/>
        </p:spPr>
        <p:txBody>
          <a:bodyPr wrap="none" rtlCol="0">
            <a:spAutoFit/>
          </a:bodyPr>
          <a:lstStyle/>
          <a:p>
            <a:r>
              <a:rPr lang="en-GB" sz="1200" dirty="0">
                <a:latin typeface="+mj-lt"/>
              </a:rPr>
              <a:t>%</a:t>
            </a:r>
          </a:p>
        </p:txBody>
      </p:sp>
      <p:sp>
        <p:nvSpPr>
          <p:cNvPr id="11" name="TextBox 10"/>
          <p:cNvSpPr txBox="1"/>
          <p:nvPr/>
        </p:nvSpPr>
        <p:spPr>
          <a:xfrm>
            <a:off x="339604" y="406159"/>
            <a:ext cx="4111372" cy="338554"/>
          </a:xfrm>
          <a:prstGeom prst="rect">
            <a:avLst/>
          </a:prstGeom>
          <a:noFill/>
        </p:spPr>
        <p:txBody>
          <a:bodyPr wrap="square" rtlCol="0">
            <a:spAutoFit/>
          </a:bodyPr>
          <a:lstStyle/>
          <a:p>
            <a:pPr algn="ctr"/>
            <a:r>
              <a:rPr lang="en-GB" sz="1600" b="1" dirty="0" smtClean="0"/>
              <a:t>Action Plans</a:t>
            </a:r>
          </a:p>
        </p:txBody>
      </p:sp>
      <p:sp>
        <p:nvSpPr>
          <p:cNvPr id="16" name="TextBox 15"/>
          <p:cNvSpPr txBox="1"/>
          <p:nvPr/>
        </p:nvSpPr>
        <p:spPr>
          <a:xfrm>
            <a:off x="2449754" y="4654079"/>
            <a:ext cx="1500732" cy="261610"/>
          </a:xfrm>
          <a:prstGeom prst="rect">
            <a:avLst/>
          </a:prstGeom>
          <a:noFill/>
        </p:spPr>
        <p:txBody>
          <a:bodyPr wrap="none" rtlCol="0">
            <a:spAutoFit/>
          </a:bodyPr>
          <a:lstStyle/>
          <a:p>
            <a:r>
              <a:rPr lang="en-GB" sz="1100" dirty="0" smtClean="0">
                <a:solidFill>
                  <a:schemeClr val="tx1">
                    <a:lumMod val="65000"/>
                    <a:lumOff val="35000"/>
                  </a:schemeClr>
                </a:solidFill>
                <a:latin typeface="Comic Sans MS" panose="030F0702030302020204" pitchFamily="66" charset="0"/>
              </a:rPr>
              <a:t> 480 </a:t>
            </a:r>
            <a:r>
              <a:rPr lang="en-GB" sz="1100" dirty="0">
                <a:solidFill>
                  <a:schemeClr val="tx1">
                    <a:lumMod val="65000"/>
                    <a:lumOff val="35000"/>
                  </a:schemeClr>
                </a:solidFill>
                <a:latin typeface="Comic Sans MS" panose="030F0702030302020204" pitchFamily="66" charset="0"/>
              </a:rPr>
              <a:t>KS4 attendees</a:t>
            </a:r>
          </a:p>
        </p:txBody>
      </p:sp>
      <p:sp>
        <p:nvSpPr>
          <p:cNvPr id="2" name="TextBox 1"/>
          <p:cNvSpPr txBox="1"/>
          <p:nvPr/>
        </p:nvSpPr>
        <p:spPr>
          <a:xfrm>
            <a:off x="743038" y="5286795"/>
            <a:ext cx="3458551"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smtClean="0"/>
              <a:t>Key Finding</a:t>
            </a:r>
          </a:p>
          <a:p>
            <a:r>
              <a:rPr lang="en-GB" dirty="0" smtClean="0"/>
              <a:t>A more positive attitude </a:t>
            </a:r>
            <a:r>
              <a:rPr lang="en-GB" dirty="0"/>
              <a:t>towards the advantages of having a money action plan </a:t>
            </a:r>
            <a:r>
              <a:rPr lang="en-GB" dirty="0" smtClean="0"/>
              <a:t>was seen in 29% </a:t>
            </a:r>
            <a:r>
              <a:rPr lang="en-GB" dirty="0"/>
              <a:t>of </a:t>
            </a:r>
            <a:r>
              <a:rPr lang="en-GB" dirty="0" smtClean="0"/>
              <a:t>KS3 </a:t>
            </a:r>
            <a:r>
              <a:rPr lang="en-GB" dirty="0"/>
              <a:t>students and </a:t>
            </a:r>
            <a:r>
              <a:rPr lang="en-GB" dirty="0" smtClean="0"/>
              <a:t>35% </a:t>
            </a:r>
            <a:r>
              <a:rPr lang="en-GB" dirty="0"/>
              <a:t>of </a:t>
            </a:r>
            <a:r>
              <a:rPr lang="en-GB" dirty="0" smtClean="0"/>
              <a:t>KS4 </a:t>
            </a:r>
            <a:r>
              <a:rPr lang="en-GB" dirty="0"/>
              <a:t>students </a:t>
            </a:r>
            <a:r>
              <a:rPr lang="en-GB" dirty="0" smtClean="0"/>
              <a:t>as </a:t>
            </a:r>
            <a:r>
              <a:rPr lang="en-GB" dirty="0"/>
              <a:t>a result of the </a:t>
            </a:r>
            <a:r>
              <a:rPr lang="en-GB" dirty="0" smtClean="0"/>
              <a:t>workshop.</a:t>
            </a:r>
            <a:endParaRPr lang="en-GB" dirty="0"/>
          </a:p>
        </p:txBody>
      </p:sp>
      <p:sp>
        <p:nvSpPr>
          <p:cNvPr id="14" name="Title 1"/>
          <p:cNvSpPr txBox="1">
            <a:spLocks/>
          </p:cNvSpPr>
          <p:nvPr/>
        </p:nvSpPr>
        <p:spPr>
          <a:xfrm>
            <a:off x="146463" y="1103766"/>
            <a:ext cx="2021941" cy="719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I think planning what I do with my money </a:t>
            </a:r>
            <a:r>
              <a:rPr lang="en-GB" sz="1200" dirty="0">
                <a:latin typeface="Comic Sans MS" panose="030F0702030302020204" pitchFamily="66" charset="0"/>
              </a:rPr>
              <a:t>will help me achieve my goals</a:t>
            </a:r>
          </a:p>
        </p:txBody>
      </p:sp>
      <p:sp>
        <p:nvSpPr>
          <p:cNvPr id="15" name="TextBox 14"/>
          <p:cNvSpPr txBox="1"/>
          <p:nvPr/>
        </p:nvSpPr>
        <p:spPr>
          <a:xfrm>
            <a:off x="7259170" y="4654079"/>
            <a:ext cx="1803699"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511 </a:t>
            </a:r>
            <a:r>
              <a:rPr lang="en-GB" sz="1100" dirty="0">
                <a:solidFill>
                  <a:schemeClr val="tx1">
                    <a:lumMod val="65000"/>
                    <a:lumOff val="35000"/>
                  </a:schemeClr>
                </a:solidFill>
                <a:latin typeface="Comic Sans MS" panose="030F0702030302020204" pitchFamily="66" charset="0"/>
              </a:rPr>
              <a:t>KS4 attendees</a:t>
            </a:r>
          </a:p>
        </p:txBody>
      </p:sp>
      <p:sp>
        <p:nvSpPr>
          <p:cNvPr id="17" name="Title 1"/>
          <p:cNvSpPr txBox="1">
            <a:spLocks/>
          </p:cNvSpPr>
          <p:nvPr/>
        </p:nvSpPr>
        <p:spPr>
          <a:xfrm>
            <a:off x="5895898" y="1167928"/>
            <a:ext cx="2726545" cy="5913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a:latin typeface="Comic Sans MS" panose="030F0702030302020204" pitchFamily="66" charset="0"/>
              </a:rPr>
              <a:t>I find it difficult to keep track of my </a:t>
            </a:r>
            <a:r>
              <a:rPr lang="en-GB" sz="1200" dirty="0" smtClean="0">
                <a:latin typeface="Comic Sans MS" panose="030F0702030302020204" pitchFamily="66" charset="0"/>
              </a:rPr>
              <a:t>money and </a:t>
            </a:r>
            <a:r>
              <a:rPr lang="en-GB" sz="1200" dirty="0">
                <a:latin typeface="Comic Sans MS" panose="030F0702030302020204" pitchFamily="66" charset="0"/>
              </a:rPr>
              <a:t>where it goes.</a:t>
            </a:r>
          </a:p>
        </p:txBody>
      </p:sp>
      <p:graphicFrame>
        <p:nvGraphicFramePr>
          <p:cNvPr id="18" name="Content Placeholder 5"/>
          <p:cNvGraphicFramePr>
            <a:graphicFrameLocks noChangeAspect="1"/>
          </p:cNvGraphicFramePr>
          <p:nvPr>
            <p:extLst>
              <p:ext uri="{D42A27DB-BD31-4B8C-83A1-F6EECF244321}">
                <p14:modId xmlns:p14="http://schemas.microsoft.com/office/powerpoint/2010/main" val="1031719586"/>
              </p:ext>
            </p:extLst>
          </p:nvPr>
        </p:nvGraphicFramePr>
        <p:xfrm>
          <a:off x="5001226" y="1825938"/>
          <a:ext cx="4754427" cy="258581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444533" y="4654079"/>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494 </a:t>
            </a:r>
            <a:r>
              <a:rPr lang="en-GB" sz="1100" dirty="0">
                <a:solidFill>
                  <a:schemeClr val="tx1">
                    <a:lumMod val="65000"/>
                    <a:lumOff val="35000"/>
                  </a:schemeClr>
                </a:solidFill>
                <a:latin typeface="Comic Sans MS" panose="030F0702030302020204" pitchFamily="66" charset="0"/>
              </a:rPr>
              <a:t>KS3 attendees</a:t>
            </a:r>
          </a:p>
        </p:txBody>
      </p:sp>
      <p:sp>
        <p:nvSpPr>
          <p:cNvPr id="20" name="TextBox 19"/>
          <p:cNvSpPr txBox="1"/>
          <p:nvPr/>
        </p:nvSpPr>
        <p:spPr>
          <a:xfrm>
            <a:off x="5213869" y="2980348"/>
            <a:ext cx="293670" cy="276999"/>
          </a:xfrm>
          <a:prstGeom prst="rect">
            <a:avLst/>
          </a:prstGeom>
          <a:noFill/>
        </p:spPr>
        <p:txBody>
          <a:bodyPr wrap="none" rtlCol="0">
            <a:spAutoFit/>
          </a:bodyPr>
          <a:lstStyle/>
          <a:p>
            <a:r>
              <a:rPr lang="en-GB" sz="1200" dirty="0">
                <a:latin typeface="+mj-lt"/>
              </a:rPr>
              <a:t>%</a:t>
            </a:r>
          </a:p>
        </p:txBody>
      </p:sp>
      <p:sp>
        <p:nvSpPr>
          <p:cNvPr id="21" name="TextBox 20"/>
          <p:cNvSpPr txBox="1"/>
          <p:nvPr/>
        </p:nvSpPr>
        <p:spPr>
          <a:xfrm>
            <a:off x="6155804" y="406159"/>
            <a:ext cx="3576958" cy="338554"/>
          </a:xfrm>
          <a:prstGeom prst="rect">
            <a:avLst/>
          </a:prstGeom>
          <a:noFill/>
        </p:spPr>
        <p:txBody>
          <a:bodyPr wrap="square" rtlCol="0">
            <a:spAutoFit/>
          </a:bodyPr>
          <a:lstStyle/>
          <a:p>
            <a:pPr algn="just"/>
            <a:r>
              <a:rPr lang="en-GB" sz="1600" b="1" dirty="0" smtClean="0"/>
              <a:t>Keeping Track of Money</a:t>
            </a:r>
          </a:p>
        </p:txBody>
      </p:sp>
      <p:sp>
        <p:nvSpPr>
          <p:cNvPr id="22" name="TextBox 21"/>
          <p:cNvSpPr txBox="1"/>
          <p:nvPr/>
        </p:nvSpPr>
        <p:spPr>
          <a:xfrm>
            <a:off x="5507539" y="5286795"/>
            <a:ext cx="3725588" cy="954107"/>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Only 25% </a:t>
            </a:r>
            <a:r>
              <a:rPr lang="en-GB" dirty="0"/>
              <a:t>of </a:t>
            </a:r>
            <a:r>
              <a:rPr lang="en-GB" dirty="0" smtClean="0"/>
              <a:t>KS3 </a:t>
            </a:r>
            <a:r>
              <a:rPr lang="en-GB" dirty="0"/>
              <a:t>students, </a:t>
            </a:r>
            <a:r>
              <a:rPr lang="en-GB" dirty="0" smtClean="0"/>
              <a:t>16% </a:t>
            </a:r>
            <a:r>
              <a:rPr lang="en-GB" dirty="0"/>
              <a:t>of </a:t>
            </a:r>
            <a:r>
              <a:rPr lang="en-GB" dirty="0" smtClean="0"/>
              <a:t>KS4 </a:t>
            </a:r>
            <a:r>
              <a:rPr lang="en-GB" dirty="0"/>
              <a:t>students </a:t>
            </a:r>
            <a:r>
              <a:rPr lang="en-GB" dirty="0" smtClean="0"/>
              <a:t>felt that the workshop was going to help them keep track of their money.</a:t>
            </a:r>
            <a:endParaRPr lang="en-GB" dirty="0"/>
          </a:p>
        </p:txBody>
      </p:sp>
    </p:spTree>
    <p:extLst>
      <p:ext uri="{BB962C8B-B14F-4D97-AF65-F5344CB8AC3E}">
        <p14:creationId xmlns:p14="http://schemas.microsoft.com/office/powerpoint/2010/main" val="3261480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Content Placeholder 7"/>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9573"/>
          <a:stretch/>
        </p:blipFill>
        <p:spPr>
          <a:xfrm>
            <a:off x="0" y="-10766"/>
            <a:ext cx="9906001" cy="6847915"/>
          </a:xfrm>
          <a:prstGeom prst="rect">
            <a:avLst/>
          </a:prstGeom>
        </p:spPr>
      </p:pic>
      <p:graphicFrame>
        <p:nvGraphicFramePr>
          <p:cNvPr id="17" name="Content Placeholder 5"/>
          <p:cNvGraphicFramePr>
            <a:graphicFrameLocks noGrp="1" noChangeAspect="1"/>
          </p:cNvGraphicFramePr>
          <p:nvPr>
            <p:ph idx="1"/>
            <p:extLst>
              <p:ext uri="{D42A27DB-BD31-4B8C-83A1-F6EECF244321}">
                <p14:modId xmlns:p14="http://schemas.microsoft.com/office/powerpoint/2010/main" val="1669455552"/>
              </p:ext>
            </p:extLst>
          </p:nvPr>
        </p:nvGraphicFramePr>
        <p:xfrm>
          <a:off x="5110908" y="1277472"/>
          <a:ext cx="4474847" cy="3324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5"/>
          <p:cNvGraphicFramePr>
            <a:graphicFrameLocks noChangeAspect="1"/>
          </p:cNvGraphicFramePr>
          <p:nvPr>
            <p:extLst>
              <p:ext uri="{D42A27DB-BD31-4B8C-83A1-F6EECF244321}">
                <p14:modId xmlns:p14="http://schemas.microsoft.com/office/powerpoint/2010/main" val="3177866645"/>
              </p:ext>
            </p:extLst>
          </p:nvPr>
        </p:nvGraphicFramePr>
        <p:xfrm>
          <a:off x="83216" y="1277472"/>
          <a:ext cx="4707448" cy="332406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1247878" y="661568"/>
            <a:ext cx="2452629" cy="906352"/>
          </a:xfrm>
        </p:spPr>
        <p:txBody>
          <a:bodyPr vert="horz" lIns="91440" tIns="45720" rIns="91440" bIns="45720" rtlCol="0" anchor="ctr">
            <a:normAutofit/>
          </a:bodyPr>
          <a:lstStyle/>
          <a:p>
            <a:r>
              <a:rPr lang="en-GB" sz="1200" dirty="0">
                <a:latin typeface="Comic Sans MS" panose="030F0702030302020204" pitchFamily="66" charset="0"/>
              </a:rPr>
              <a:t>A budget is a way for me to stay on top of my money</a:t>
            </a:r>
          </a:p>
        </p:txBody>
      </p:sp>
      <p:sp>
        <p:nvSpPr>
          <p:cNvPr id="3" name="TextBox 2"/>
          <p:cNvSpPr txBox="1"/>
          <p:nvPr/>
        </p:nvSpPr>
        <p:spPr>
          <a:xfrm>
            <a:off x="3039143" y="161507"/>
            <a:ext cx="3827712" cy="338554"/>
          </a:xfrm>
          <a:prstGeom prst="rect">
            <a:avLst/>
          </a:prstGeom>
          <a:noFill/>
        </p:spPr>
        <p:txBody>
          <a:bodyPr wrap="square" rtlCol="0">
            <a:spAutoFit/>
          </a:bodyPr>
          <a:lstStyle/>
          <a:p>
            <a:pPr algn="ctr"/>
            <a:r>
              <a:rPr lang="en-GB" sz="1600" b="1" dirty="0" smtClean="0"/>
              <a:t>Budgets </a:t>
            </a:r>
          </a:p>
        </p:txBody>
      </p:sp>
      <p:sp>
        <p:nvSpPr>
          <p:cNvPr id="10" name="TextBox 9"/>
          <p:cNvSpPr txBox="1"/>
          <p:nvPr/>
        </p:nvSpPr>
        <p:spPr>
          <a:xfrm>
            <a:off x="2290106"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478 </a:t>
            </a:r>
            <a:r>
              <a:rPr lang="en-GB" sz="1100" dirty="0">
                <a:solidFill>
                  <a:schemeClr val="tx1">
                    <a:lumMod val="65000"/>
                    <a:lumOff val="35000"/>
                  </a:schemeClr>
                </a:solidFill>
                <a:latin typeface="Comic Sans MS" panose="030F0702030302020204" pitchFamily="66" charset="0"/>
              </a:rPr>
              <a:t>KS4 attendees</a:t>
            </a:r>
          </a:p>
        </p:txBody>
      </p:sp>
      <p:sp>
        <p:nvSpPr>
          <p:cNvPr id="13" name="TextBox 12"/>
          <p:cNvSpPr txBox="1"/>
          <p:nvPr/>
        </p:nvSpPr>
        <p:spPr>
          <a:xfrm>
            <a:off x="399845"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493 </a:t>
            </a:r>
            <a:r>
              <a:rPr lang="en-GB" sz="1100" dirty="0">
                <a:solidFill>
                  <a:schemeClr val="tx1">
                    <a:lumMod val="65000"/>
                    <a:lumOff val="35000"/>
                  </a:schemeClr>
                </a:solidFill>
                <a:latin typeface="Comic Sans MS" panose="030F0702030302020204" pitchFamily="66" charset="0"/>
              </a:rPr>
              <a:t>KS3 attendees</a:t>
            </a:r>
          </a:p>
        </p:txBody>
      </p:sp>
      <p:sp>
        <p:nvSpPr>
          <p:cNvPr id="14" name="TextBox 13"/>
          <p:cNvSpPr txBox="1"/>
          <p:nvPr/>
        </p:nvSpPr>
        <p:spPr>
          <a:xfrm>
            <a:off x="396278" y="3454735"/>
            <a:ext cx="311304" cy="307777"/>
          </a:xfrm>
          <a:prstGeom prst="rect">
            <a:avLst/>
          </a:prstGeom>
          <a:noFill/>
        </p:spPr>
        <p:txBody>
          <a:bodyPr wrap="none" rtlCol="0">
            <a:spAutoFit/>
          </a:bodyPr>
          <a:lstStyle/>
          <a:p>
            <a:r>
              <a:rPr lang="en-GB" sz="1400" dirty="0">
                <a:latin typeface="+mj-lt"/>
              </a:rPr>
              <a:t>%</a:t>
            </a:r>
          </a:p>
        </p:txBody>
      </p:sp>
      <p:sp>
        <p:nvSpPr>
          <p:cNvPr id="4" name="TextBox 3"/>
          <p:cNvSpPr txBox="1"/>
          <p:nvPr/>
        </p:nvSpPr>
        <p:spPr>
          <a:xfrm>
            <a:off x="523084" y="5396597"/>
            <a:ext cx="3827711"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 </a:t>
            </a:r>
          </a:p>
          <a:p>
            <a:r>
              <a:rPr lang="en-GB" dirty="0"/>
              <a:t>The workshop strengthens </a:t>
            </a:r>
            <a:r>
              <a:rPr lang="en-GB" dirty="0" smtClean="0"/>
              <a:t>38% </a:t>
            </a:r>
            <a:r>
              <a:rPr lang="en-GB" dirty="0"/>
              <a:t>of KS3 students, </a:t>
            </a:r>
            <a:r>
              <a:rPr lang="en-GB" dirty="0" smtClean="0"/>
              <a:t>and 43% </a:t>
            </a:r>
            <a:r>
              <a:rPr lang="en-GB" dirty="0"/>
              <a:t>of KS4 students </a:t>
            </a:r>
            <a:r>
              <a:rPr lang="en-GB" dirty="0" smtClean="0"/>
              <a:t>belief </a:t>
            </a:r>
            <a:r>
              <a:rPr lang="en-GB" dirty="0"/>
              <a:t>that a budget is a way for them to stay on top of their money.</a:t>
            </a:r>
          </a:p>
          <a:p>
            <a:endParaRPr lang="en-GB" dirty="0"/>
          </a:p>
        </p:txBody>
      </p:sp>
      <p:sp>
        <p:nvSpPr>
          <p:cNvPr id="16" name="Title 1"/>
          <p:cNvSpPr txBox="1">
            <a:spLocks/>
          </p:cNvSpPr>
          <p:nvPr/>
        </p:nvSpPr>
        <p:spPr>
          <a:xfrm>
            <a:off x="5537500" y="691062"/>
            <a:ext cx="4155141" cy="76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I can create a budget</a:t>
            </a:r>
            <a:endParaRPr lang="en-GB" sz="1200" dirty="0">
              <a:latin typeface="Comic Sans MS" panose="030F0702030302020204" pitchFamily="66" charset="0"/>
            </a:endParaRPr>
          </a:p>
        </p:txBody>
      </p:sp>
      <p:sp>
        <p:nvSpPr>
          <p:cNvPr id="18" name="TextBox 17"/>
          <p:cNvSpPr txBox="1"/>
          <p:nvPr/>
        </p:nvSpPr>
        <p:spPr>
          <a:xfrm>
            <a:off x="5323909" y="3423957"/>
            <a:ext cx="312906" cy="307777"/>
          </a:xfrm>
          <a:prstGeom prst="rect">
            <a:avLst/>
          </a:prstGeom>
          <a:noFill/>
        </p:spPr>
        <p:txBody>
          <a:bodyPr wrap="none" rtlCol="0">
            <a:spAutoFit/>
          </a:bodyPr>
          <a:lstStyle/>
          <a:p>
            <a:r>
              <a:rPr lang="en-GB" sz="1400" dirty="0"/>
              <a:t>%</a:t>
            </a:r>
          </a:p>
        </p:txBody>
      </p:sp>
      <p:sp>
        <p:nvSpPr>
          <p:cNvPr id="19" name="TextBox 18"/>
          <p:cNvSpPr txBox="1"/>
          <p:nvPr/>
        </p:nvSpPr>
        <p:spPr>
          <a:xfrm>
            <a:off x="5636815"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489 </a:t>
            </a:r>
            <a:r>
              <a:rPr lang="en-GB" sz="1100" dirty="0">
                <a:solidFill>
                  <a:schemeClr val="tx1">
                    <a:lumMod val="65000"/>
                    <a:lumOff val="35000"/>
                  </a:schemeClr>
                </a:solidFill>
                <a:latin typeface="Comic Sans MS" panose="030F0702030302020204" pitchFamily="66" charset="0"/>
              </a:rPr>
              <a:t>KS3 attendees</a:t>
            </a:r>
          </a:p>
        </p:txBody>
      </p:sp>
      <p:sp>
        <p:nvSpPr>
          <p:cNvPr id="20" name="TextBox 19"/>
          <p:cNvSpPr txBox="1"/>
          <p:nvPr/>
        </p:nvSpPr>
        <p:spPr>
          <a:xfrm>
            <a:off x="5484569" y="5396597"/>
            <a:ext cx="3727524"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The majority, 52% </a:t>
            </a:r>
            <a:r>
              <a:rPr lang="en-GB" dirty="0"/>
              <a:t>of KS3 students, </a:t>
            </a:r>
            <a:r>
              <a:rPr lang="en-GB" dirty="0" smtClean="0"/>
              <a:t>and 57% </a:t>
            </a:r>
            <a:r>
              <a:rPr lang="en-GB" dirty="0"/>
              <a:t>of KS4 students </a:t>
            </a:r>
            <a:r>
              <a:rPr lang="en-GB" dirty="0" smtClean="0"/>
              <a:t>showed </a:t>
            </a:r>
            <a:r>
              <a:rPr lang="en-GB" dirty="0"/>
              <a:t>an improved level of confidence </a:t>
            </a:r>
            <a:r>
              <a:rPr lang="en-GB" dirty="0" smtClean="0"/>
              <a:t>in </a:t>
            </a:r>
            <a:r>
              <a:rPr lang="en-GB" dirty="0"/>
              <a:t>their ability to create a </a:t>
            </a:r>
            <a:r>
              <a:rPr lang="en-GB" dirty="0" smtClean="0"/>
              <a:t>budget as </a:t>
            </a:r>
            <a:r>
              <a:rPr lang="en-GB" dirty="0"/>
              <a:t>a result of the </a:t>
            </a:r>
            <a:r>
              <a:rPr lang="en-GB" dirty="0" smtClean="0"/>
              <a:t>workshop.</a:t>
            </a:r>
            <a:endParaRPr lang="en-GB" dirty="0"/>
          </a:p>
        </p:txBody>
      </p:sp>
      <p:sp>
        <p:nvSpPr>
          <p:cNvPr id="21" name="TextBox 20"/>
          <p:cNvSpPr txBox="1"/>
          <p:nvPr/>
        </p:nvSpPr>
        <p:spPr>
          <a:xfrm>
            <a:off x="7303236"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474 KS4 attendees</a:t>
            </a:r>
            <a:endParaRPr lang="en-GB" sz="1100" dirty="0">
              <a:solidFill>
                <a:schemeClr val="tx1">
                  <a:lumMod val="65000"/>
                  <a:lumOff val="35000"/>
                </a:schemeClr>
              </a:solidFill>
              <a:latin typeface="Comic Sans MS" panose="030F0702030302020204" pitchFamily="66" charset="0"/>
            </a:endParaRPr>
          </a:p>
        </p:txBody>
      </p:sp>
    </p:spTree>
    <p:extLst>
      <p:ext uri="{BB962C8B-B14F-4D97-AF65-F5344CB8AC3E}">
        <p14:creationId xmlns:p14="http://schemas.microsoft.com/office/powerpoint/2010/main" val="216282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7"/>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9573"/>
          <a:stretch/>
        </p:blipFill>
        <p:spPr>
          <a:xfrm>
            <a:off x="-1" y="0"/>
            <a:ext cx="9906001" cy="6847915"/>
          </a:xfrm>
          <a:prstGeom prst="rect">
            <a:avLst/>
          </a:prstGeom>
        </p:spPr>
      </p:pic>
      <p:graphicFrame>
        <p:nvGraphicFramePr>
          <p:cNvPr id="17" name="Content Placeholder 5"/>
          <p:cNvGraphicFramePr>
            <a:graphicFrameLocks noGrp="1" noChangeAspect="1"/>
          </p:cNvGraphicFramePr>
          <p:nvPr>
            <p:ph idx="1"/>
            <p:extLst>
              <p:ext uri="{D42A27DB-BD31-4B8C-83A1-F6EECF244321}">
                <p14:modId xmlns:p14="http://schemas.microsoft.com/office/powerpoint/2010/main" val="3601648951"/>
              </p:ext>
            </p:extLst>
          </p:nvPr>
        </p:nvGraphicFramePr>
        <p:xfrm>
          <a:off x="-105449" y="1430098"/>
          <a:ext cx="4474847" cy="294812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876808" y="439603"/>
            <a:ext cx="3827712" cy="338554"/>
          </a:xfrm>
          <a:prstGeom prst="rect">
            <a:avLst/>
          </a:prstGeom>
          <a:noFill/>
        </p:spPr>
        <p:txBody>
          <a:bodyPr wrap="square" rtlCol="0">
            <a:spAutoFit/>
          </a:bodyPr>
          <a:lstStyle/>
          <a:p>
            <a:pPr algn="ctr"/>
            <a:r>
              <a:rPr lang="en-GB" sz="1600" b="1" dirty="0" smtClean="0"/>
              <a:t>Life goals </a:t>
            </a:r>
          </a:p>
        </p:txBody>
      </p:sp>
      <p:sp>
        <p:nvSpPr>
          <p:cNvPr id="16" name="Title 1"/>
          <p:cNvSpPr txBox="1">
            <a:spLocks/>
          </p:cNvSpPr>
          <p:nvPr/>
        </p:nvSpPr>
        <p:spPr>
          <a:xfrm>
            <a:off x="328302" y="1009997"/>
            <a:ext cx="4155141" cy="76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I think it’s important to think about my short, medium and long term goals</a:t>
            </a:r>
            <a:endParaRPr lang="en-GB" sz="1200" dirty="0">
              <a:latin typeface="Comic Sans MS" panose="030F0702030302020204" pitchFamily="66" charset="0"/>
            </a:endParaRPr>
          </a:p>
        </p:txBody>
      </p:sp>
      <p:sp>
        <p:nvSpPr>
          <p:cNvPr id="18" name="TextBox 17"/>
          <p:cNvSpPr txBox="1"/>
          <p:nvPr/>
        </p:nvSpPr>
        <p:spPr>
          <a:xfrm>
            <a:off x="114711" y="3137723"/>
            <a:ext cx="312906" cy="307777"/>
          </a:xfrm>
          <a:prstGeom prst="rect">
            <a:avLst/>
          </a:prstGeom>
          <a:noFill/>
        </p:spPr>
        <p:txBody>
          <a:bodyPr wrap="none" rtlCol="0">
            <a:spAutoFit/>
          </a:bodyPr>
          <a:lstStyle/>
          <a:p>
            <a:r>
              <a:rPr lang="en-GB" sz="1400" dirty="0"/>
              <a:t>%</a:t>
            </a:r>
          </a:p>
        </p:txBody>
      </p:sp>
      <p:sp>
        <p:nvSpPr>
          <p:cNvPr id="19" name="TextBox 18"/>
          <p:cNvSpPr txBox="1"/>
          <p:nvPr/>
        </p:nvSpPr>
        <p:spPr>
          <a:xfrm>
            <a:off x="427617" y="4672479"/>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495 </a:t>
            </a:r>
            <a:r>
              <a:rPr lang="en-GB" sz="1100" dirty="0">
                <a:solidFill>
                  <a:schemeClr val="tx1">
                    <a:lumMod val="65000"/>
                    <a:lumOff val="35000"/>
                  </a:schemeClr>
                </a:solidFill>
                <a:latin typeface="Comic Sans MS" panose="030F0702030302020204" pitchFamily="66" charset="0"/>
              </a:rPr>
              <a:t>KS3 attendees</a:t>
            </a:r>
          </a:p>
        </p:txBody>
      </p:sp>
      <p:sp>
        <p:nvSpPr>
          <p:cNvPr id="20" name="TextBox 19"/>
          <p:cNvSpPr txBox="1"/>
          <p:nvPr/>
        </p:nvSpPr>
        <p:spPr>
          <a:xfrm>
            <a:off x="427619" y="5467543"/>
            <a:ext cx="3941780"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Most KS3 students already thought it important to think about their goals in life, however 26% showed an improved positive attitude towards this post the workshop.</a:t>
            </a:r>
            <a:endParaRPr lang="en-GB" dirty="0"/>
          </a:p>
        </p:txBody>
      </p:sp>
      <p:graphicFrame>
        <p:nvGraphicFramePr>
          <p:cNvPr id="21" name="Content Placeholder 5"/>
          <p:cNvGraphicFramePr>
            <a:graphicFrameLocks noChangeAspect="1"/>
          </p:cNvGraphicFramePr>
          <p:nvPr>
            <p:extLst>
              <p:ext uri="{D42A27DB-BD31-4B8C-83A1-F6EECF244321}">
                <p14:modId xmlns:p14="http://schemas.microsoft.com/office/powerpoint/2010/main" val="4250695892"/>
              </p:ext>
            </p:extLst>
          </p:nvPr>
        </p:nvGraphicFramePr>
        <p:xfrm>
          <a:off x="5229894" y="1756761"/>
          <a:ext cx="4707448" cy="267918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p:cNvSpPr>
            <a:spLocks noGrp="1"/>
          </p:cNvSpPr>
          <p:nvPr>
            <p:ph type="title"/>
          </p:nvPr>
        </p:nvSpPr>
        <p:spPr>
          <a:xfrm>
            <a:off x="6365283" y="1009997"/>
            <a:ext cx="2452629" cy="906352"/>
          </a:xfrm>
        </p:spPr>
        <p:txBody>
          <a:bodyPr vert="horz" lIns="91440" tIns="45720" rIns="91440" bIns="45720" rtlCol="0" anchor="ctr">
            <a:normAutofit/>
          </a:bodyPr>
          <a:lstStyle/>
          <a:p>
            <a:pPr algn="ctr"/>
            <a:r>
              <a:rPr lang="en-GB" sz="1200" dirty="0" smtClean="0">
                <a:latin typeface="Comic Sans MS" panose="030F0702030302020204" pitchFamily="66" charset="0"/>
              </a:rPr>
              <a:t>I can create a list of my goals in life</a:t>
            </a:r>
            <a:endParaRPr lang="en-GB" sz="1200" dirty="0">
              <a:latin typeface="Comic Sans MS" panose="030F0702030302020204" pitchFamily="66" charset="0"/>
            </a:endParaRPr>
          </a:p>
        </p:txBody>
      </p:sp>
      <p:sp>
        <p:nvSpPr>
          <p:cNvPr id="24" name="TextBox 23"/>
          <p:cNvSpPr txBox="1"/>
          <p:nvPr/>
        </p:nvSpPr>
        <p:spPr>
          <a:xfrm>
            <a:off x="7371508" y="4705554"/>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476 </a:t>
            </a:r>
            <a:r>
              <a:rPr lang="en-GB" sz="1100" dirty="0">
                <a:solidFill>
                  <a:schemeClr val="tx1">
                    <a:lumMod val="65000"/>
                    <a:lumOff val="35000"/>
                  </a:schemeClr>
                </a:solidFill>
                <a:latin typeface="Comic Sans MS" panose="030F0702030302020204" pitchFamily="66" charset="0"/>
              </a:rPr>
              <a:t>KS4 attendees</a:t>
            </a:r>
          </a:p>
        </p:txBody>
      </p:sp>
      <p:sp>
        <p:nvSpPr>
          <p:cNvPr id="25" name="TextBox 24"/>
          <p:cNvSpPr txBox="1"/>
          <p:nvPr/>
        </p:nvSpPr>
        <p:spPr>
          <a:xfrm>
            <a:off x="5546523" y="4705554"/>
            <a:ext cx="1826141"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491 </a:t>
            </a:r>
            <a:r>
              <a:rPr lang="en-GB" sz="1100" dirty="0">
                <a:solidFill>
                  <a:schemeClr val="tx1">
                    <a:lumMod val="65000"/>
                    <a:lumOff val="35000"/>
                  </a:schemeClr>
                </a:solidFill>
                <a:latin typeface="Comic Sans MS" panose="030F0702030302020204" pitchFamily="66" charset="0"/>
              </a:rPr>
              <a:t>KS3 attendees</a:t>
            </a:r>
          </a:p>
        </p:txBody>
      </p:sp>
      <p:sp>
        <p:nvSpPr>
          <p:cNvPr id="26" name="TextBox 25"/>
          <p:cNvSpPr txBox="1"/>
          <p:nvPr/>
        </p:nvSpPr>
        <p:spPr>
          <a:xfrm>
            <a:off x="5399688" y="3127255"/>
            <a:ext cx="293670" cy="276999"/>
          </a:xfrm>
          <a:prstGeom prst="rect">
            <a:avLst/>
          </a:prstGeom>
          <a:noFill/>
        </p:spPr>
        <p:txBody>
          <a:bodyPr wrap="none" rtlCol="0">
            <a:spAutoFit/>
          </a:bodyPr>
          <a:lstStyle/>
          <a:p>
            <a:r>
              <a:rPr lang="en-GB" sz="1200" dirty="0">
                <a:latin typeface="+mj-lt"/>
              </a:rPr>
              <a:t>%</a:t>
            </a:r>
          </a:p>
        </p:txBody>
      </p:sp>
      <p:sp>
        <p:nvSpPr>
          <p:cNvPr id="27" name="TextBox 26"/>
          <p:cNvSpPr txBox="1"/>
          <p:nvPr/>
        </p:nvSpPr>
        <p:spPr>
          <a:xfrm>
            <a:off x="5677741" y="5467543"/>
            <a:ext cx="3827711"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 </a:t>
            </a:r>
          </a:p>
          <a:p>
            <a:r>
              <a:rPr lang="en-GB" dirty="0"/>
              <a:t>The workshop </a:t>
            </a:r>
            <a:r>
              <a:rPr lang="en-GB" dirty="0" smtClean="0"/>
              <a:t>improves 43% </a:t>
            </a:r>
            <a:r>
              <a:rPr lang="en-GB" dirty="0"/>
              <a:t>of KS3 students, </a:t>
            </a:r>
            <a:r>
              <a:rPr lang="en-GB" dirty="0" smtClean="0"/>
              <a:t>and 37% </a:t>
            </a:r>
            <a:r>
              <a:rPr lang="en-GB" dirty="0"/>
              <a:t>of KS4 students </a:t>
            </a:r>
            <a:r>
              <a:rPr lang="en-GB" dirty="0" smtClean="0"/>
              <a:t>skill level around creating a list of life goals.</a:t>
            </a:r>
            <a:endParaRPr lang="en-GB" dirty="0"/>
          </a:p>
          <a:p>
            <a:endParaRPr lang="en-GB" dirty="0"/>
          </a:p>
        </p:txBody>
      </p:sp>
    </p:spTree>
    <p:extLst>
      <p:ext uri="{BB962C8B-B14F-4D97-AF65-F5344CB8AC3E}">
        <p14:creationId xmlns:p14="http://schemas.microsoft.com/office/powerpoint/2010/main" val="517986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270138" y="1042171"/>
            <a:ext cx="4242824" cy="769257"/>
          </a:xfrm>
        </p:spPr>
        <p:txBody>
          <a:bodyPr vert="horz" lIns="91440" tIns="45720" rIns="91440" bIns="45720" rtlCol="0" anchor="ctr">
            <a:normAutofit/>
          </a:bodyPr>
          <a:lstStyle/>
          <a:p>
            <a:pPr algn="ctr"/>
            <a:r>
              <a:rPr lang="en-GB" sz="1200" dirty="0" smtClean="0">
                <a:latin typeface="Comic Sans MS" panose="030F0702030302020204" pitchFamily="66" charset="0"/>
              </a:rPr>
              <a:t>I know the different ways of getting money</a:t>
            </a:r>
            <a:endParaRPr lang="en-GB" sz="1200" dirty="0">
              <a:latin typeface="Comic Sans MS" panose="030F0702030302020204" pitchFamily="66" charset="0"/>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71637406"/>
              </p:ext>
            </p:extLst>
          </p:nvPr>
        </p:nvGraphicFramePr>
        <p:xfrm>
          <a:off x="172784" y="1625056"/>
          <a:ext cx="4437531" cy="29142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9325" y="3111904"/>
            <a:ext cx="312906" cy="307777"/>
          </a:xfrm>
          <a:prstGeom prst="rect">
            <a:avLst/>
          </a:prstGeom>
          <a:noFill/>
        </p:spPr>
        <p:txBody>
          <a:bodyPr wrap="none" rtlCol="0">
            <a:spAutoFit/>
          </a:bodyPr>
          <a:lstStyle/>
          <a:p>
            <a:r>
              <a:rPr lang="en-GB" sz="1400" dirty="0"/>
              <a:t>%</a:t>
            </a:r>
          </a:p>
        </p:txBody>
      </p:sp>
      <p:sp>
        <p:nvSpPr>
          <p:cNvPr id="8" name="TextBox 7"/>
          <p:cNvSpPr txBox="1"/>
          <p:nvPr/>
        </p:nvSpPr>
        <p:spPr>
          <a:xfrm>
            <a:off x="270138"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478 KS3 </a:t>
            </a:r>
            <a:r>
              <a:rPr lang="en-GB" sz="1100" dirty="0">
                <a:solidFill>
                  <a:schemeClr val="tx1">
                    <a:lumMod val="65000"/>
                    <a:lumOff val="35000"/>
                  </a:schemeClr>
                </a:solidFill>
                <a:latin typeface="Comic Sans MS" panose="030F0702030302020204" pitchFamily="66" charset="0"/>
              </a:rPr>
              <a:t>attendees</a:t>
            </a:r>
          </a:p>
        </p:txBody>
      </p:sp>
      <p:sp>
        <p:nvSpPr>
          <p:cNvPr id="10" name="TextBox 9"/>
          <p:cNvSpPr txBox="1"/>
          <p:nvPr/>
        </p:nvSpPr>
        <p:spPr>
          <a:xfrm>
            <a:off x="772837" y="552220"/>
            <a:ext cx="3407530" cy="523220"/>
          </a:xfrm>
          <a:prstGeom prst="rect">
            <a:avLst/>
          </a:prstGeom>
          <a:noFill/>
        </p:spPr>
        <p:txBody>
          <a:bodyPr wrap="square" rtlCol="0">
            <a:spAutoFit/>
          </a:bodyPr>
          <a:lstStyle/>
          <a:p>
            <a:pPr algn="ctr"/>
            <a:r>
              <a:rPr lang="en-GB" sz="1400" b="1" dirty="0" smtClean="0"/>
              <a:t>Money Sources</a:t>
            </a:r>
          </a:p>
          <a:p>
            <a:pPr algn="ctr"/>
            <a:endParaRPr lang="en-GB" sz="1400" dirty="0" smtClean="0"/>
          </a:p>
        </p:txBody>
      </p:sp>
      <p:sp>
        <p:nvSpPr>
          <p:cNvPr id="3" name="TextBox 2"/>
          <p:cNvSpPr txBox="1"/>
          <p:nvPr/>
        </p:nvSpPr>
        <p:spPr>
          <a:xfrm>
            <a:off x="531028" y="5378482"/>
            <a:ext cx="3721042"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36% </a:t>
            </a:r>
            <a:r>
              <a:rPr lang="en-GB" dirty="0"/>
              <a:t>of KS3 students </a:t>
            </a:r>
            <a:r>
              <a:rPr lang="en-GB" dirty="0" smtClean="0"/>
              <a:t>and 35% of KS4 students demonstrate </a:t>
            </a:r>
            <a:r>
              <a:rPr lang="en-GB" dirty="0"/>
              <a:t>improved knowledge and confidence around where money comes from as a result of this workshop.</a:t>
            </a:r>
          </a:p>
        </p:txBody>
      </p:sp>
      <p:sp>
        <p:nvSpPr>
          <p:cNvPr id="11" name="TextBox 10"/>
          <p:cNvSpPr txBox="1"/>
          <p:nvPr/>
        </p:nvSpPr>
        <p:spPr>
          <a:xfrm>
            <a:off x="2290106" y="4601533"/>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470 </a:t>
            </a:r>
            <a:r>
              <a:rPr lang="en-GB" sz="1100" dirty="0">
                <a:solidFill>
                  <a:schemeClr val="tx1">
                    <a:lumMod val="65000"/>
                    <a:lumOff val="35000"/>
                  </a:schemeClr>
                </a:solidFill>
                <a:latin typeface="Comic Sans MS" panose="030F0702030302020204" pitchFamily="66" charset="0"/>
              </a:rPr>
              <a:t>KS4 attendees</a:t>
            </a:r>
          </a:p>
        </p:txBody>
      </p:sp>
      <p:sp>
        <p:nvSpPr>
          <p:cNvPr id="13" name="Title 1"/>
          <p:cNvSpPr txBox="1">
            <a:spLocks/>
          </p:cNvSpPr>
          <p:nvPr/>
        </p:nvSpPr>
        <p:spPr>
          <a:xfrm>
            <a:off x="5444392" y="1129038"/>
            <a:ext cx="4011706" cy="731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I know the difference between what I need to spend my money on and what I want to spend my money on</a:t>
            </a:r>
            <a:endParaRPr lang="en-GB" sz="1200" dirty="0">
              <a:latin typeface="Comic Sans MS" panose="030F0702030302020204" pitchFamily="66" charset="0"/>
            </a:endParaRPr>
          </a:p>
        </p:txBody>
      </p:sp>
      <p:graphicFrame>
        <p:nvGraphicFramePr>
          <p:cNvPr id="14" name="Content Placeholder 5"/>
          <p:cNvGraphicFramePr>
            <a:graphicFrameLocks/>
          </p:cNvGraphicFramePr>
          <p:nvPr>
            <p:extLst>
              <p:ext uri="{D42A27DB-BD31-4B8C-83A1-F6EECF244321}">
                <p14:modId xmlns:p14="http://schemas.microsoft.com/office/powerpoint/2010/main" val="1947454226"/>
              </p:ext>
            </p:extLst>
          </p:nvPr>
        </p:nvGraphicFramePr>
        <p:xfrm>
          <a:off x="5018567" y="1933855"/>
          <a:ext cx="4437531" cy="258103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5287939" y="3111903"/>
            <a:ext cx="312906" cy="307777"/>
          </a:xfrm>
          <a:prstGeom prst="rect">
            <a:avLst/>
          </a:prstGeom>
          <a:noFill/>
        </p:spPr>
        <p:txBody>
          <a:bodyPr wrap="none" rtlCol="0">
            <a:spAutoFit/>
          </a:bodyPr>
          <a:lstStyle/>
          <a:p>
            <a:r>
              <a:rPr lang="en-GB" sz="1400" dirty="0"/>
              <a:t>%</a:t>
            </a:r>
          </a:p>
        </p:txBody>
      </p:sp>
      <p:sp>
        <p:nvSpPr>
          <p:cNvPr id="16" name="TextBox 15"/>
          <p:cNvSpPr txBox="1"/>
          <p:nvPr/>
        </p:nvSpPr>
        <p:spPr>
          <a:xfrm>
            <a:off x="5229811" y="4603427"/>
            <a:ext cx="1826141"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491 </a:t>
            </a:r>
            <a:r>
              <a:rPr lang="en-GB" sz="1100" dirty="0">
                <a:solidFill>
                  <a:schemeClr val="tx1">
                    <a:lumMod val="65000"/>
                    <a:lumOff val="35000"/>
                  </a:schemeClr>
                </a:solidFill>
                <a:latin typeface="Comic Sans MS" panose="030F0702030302020204" pitchFamily="66" charset="0"/>
              </a:rPr>
              <a:t>KS3 attendees</a:t>
            </a:r>
          </a:p>
        </p:txBody>
      </p:sp>
      <p:sp>
        <p:nvSpPr>
          <p:cNvPr id="17" name="TextBox 16"/>
          <p:cNvSpPr txBox="1"/>
          <p:nvPr/>
        </p:nvSpPr>
        <p:spPr>
          <a:xfrm>
            <a:off x="5587827" y="525780"/>
            <a:ext cx="3724835" cy="523220"/>
          </a:xfrm>
          <a:prstGeom prst="rect">
            <a:avLst/>
          </a:prstGeom>
          <a:noFill/>
        </p:spPr>
        <p:txBody>
          <a:bodyPr wrap="square" rtlCol="0">
            <a:spAutoFit/>
          </a:bodyPr>
          <a:lstStyle/>
          <a:p>
            <a:pPr algn="ctr"/>
            <a:r>
              <a:rPr lang="en-GB" sz="1400" b="1" dirty="0" smtClean="0"/>
              <a:t>Priority and Non-Priority Spend</a:t>
            </a:r>
          </a:p>
          <a:p>
            <a:pPr algn="ctr"/>
            <a:endParaRPr lang="en-GB" sz="1400" dirty="0"/>
          </a:p>
        </p:txBody>
      </p:sp>
      <p:sp>
        <p:nvSpPr>
          <p:cNvPr id="18" name="TextBox 17"/>
          <p:cNvSpPr txBox="1"/>
          <p:nvPr/>
        </p:nvSpPr>
        <p:spPr>
          <a:xfrm>
            <a:off x="5311297" y="5378482"/>
            <a:ext cx="3852070" cy="1169551"/>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As </a:t>
            </a:r>
            <a:r>
              <a:rPr lang="en-GB" dirty="0"/>
              <a:t>a result of this </a:t>
            </a:r>
            <a:r>
              <a:rPr lang="en-GB" dirty="0" smtClean="0"/>
              <a:t>workshop, 32% </a:t>
            </a:r>
            <a:r>
              <a:rPr lang="en-GB" dirty="0"/>
              <a:t>of KS3 </a:t>
            </a:r>
            <a:r>
              <a:rPr lang="en-GB" dirty="0" smtClean="0"/>
              <a:t>students and 33% of KS4 students display </a:t>
            </a:r>
            <a:r>
              <a:rPr lang="en-GB" dirty="0"/>
              <a:t>improved knowledge and confidence around </a:t>
            </a:r>
            <a:r>
              <a:rPr lang="en-GB" dirty="0" smtClean="0"/>
              <a:t>priority and non-priority spending.</a:t>
            </a:r>
            <a:endParaRPr lang="en-GB" dirty="0"/>
          </a:p>
        </p:txBody>
      </p:sp>
      <p:sp>
        <p:nvSpPr>
          <p:cNvPr id="19" name="TextBox 18"/>
          <p:cNvSpPr txBox="1"/>
          <p:nvPr/>
        </p:nvSpPr>
        <p:spPr>
          <a:xfrm>
            <a:off x="7386225" y="4603427"/>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475 </a:t>
            </a:r>
            <a:r>
              <a:rPr lang="en-GB" sz="1100" dirty="0">
                <a:solidFill>
                  <a:schemeClr val="tx1">
                    <a:lumMod val="65000"/>
                    <a:lumOff val="35000"/>
                  </a:schemeClr>
                </a:solidFill>
                <a:latin typeface="Comic Sans MS" panose="030F0702030302020204" pitchFamily="66" charset="0"/>
              </a:rPr>
              <a:t>KS4 attendees</a:t>
            </a:r>
          </a:p>
        </p:txBody>
      </p:sp>
    </p:spTree>
    <p:extLst>
      <p:ext uri="{BB962C8B-B14F-4D97-AF65-F5344CB8AC3E}">
        <p14:creationId xmlns:p14="http://schemas.microsoft.com/office/powerpoint/2010/main" val="3760091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7"/>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9573"/>
          <a:stretch/>
        </p:blipFill>
        <p:spPr>
          <a:xfrm>
            <a:off x="-1" y="0"/>
            <a:ext cx="9906001" cy="6847915"/>
          </a:xfrm>
          <a:prstGeom prst="rect">
            <a:avLst/>
          </a:prstGeom>
        </p:spPr>
      </p:pic>
      <p:graphicFrame>
        <p:nvGraphicFramePr>
          <p:cNvPr id="17" name="Content Placeholder 5"/>
          <p:cNvGraphicFramePr>
            <a:graphicFrameLocks noGrp="1" noChangeAspect="1"/>
          </p:cNvGraphicFramePr>
          <p:nvPr>
            <p:ph idx="1"/>
            <p:extLst>
              <p:ext uri="{D42A27DB-BD31-4B8C-83A1-F6EECF244321}">
                <p14:modId xmlns:p14="http://schemas.microsoft.com/office/powerpoint/2010/main" val="3317883928"/>
              </p:ext>
            </p:extLst>
          </p:nvPr>
        </p:nvGraphicFramePr>
        <p:xfrm>
          <a:off x="264791" y="1598076"/>
          <a:ext cx="4474847" cy="294812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a:xfrm>
            <a:off x="424646" y="871816"/>
            <a:ext cx="4155141" cy="76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I can list the things that I am likely to need to spend money on when I am living independently.</a:t>
            </a:r>
            <a:endParaRPr lang="en-GB" sz="1200" dirty="0">
              <a:latin typeface="Comic Sans MS" panose="030F0702030302020204" pitchFamily="66" charset="0"/>
            </a:endParaRPr>
          </a:p>
        </p:txBody>
      </p:sp>
      <p:sp>
        <p:nvSpPr>
          <p:cNvPr id="18" name="TextBox 17"/>
          <p:cNvSpPr txBox="1"/>
          <p:nvPr/>
        </p:nvSpPr>
        <p:spPr>
          <a:xfrm>
            <a:off x="542836" y="3394805"/>
            <a:ext cx="312906" cy="307777"/>
          </a:xfrm>
          <a:prstGeom prst="rect">
            <a:avLst/>
          </a:prstGeom>
          <a:noFill/>
        </p:spPr>
        <p:txBody>
          <a:bodyPr wrap="none" rtlCol="0">
            <a:spAutoFit/>
          </a:bodyPr>
          <a:lstStyle/>
          <a:p>
            <a:r>
              <a:rPr lang="en-GB" sz="1400" dirty="0"/>
              <a:t>%</a:t>
            </a:r>
          </a:p>
        </p:txBody>
      </p:sp>
      <p:sp>
        <p:nvSpPr>
          <p:cNvPr id="19" name="TextBox 18"/>
          <p:cNvSpPr txBox="1"/>
          <p:nvPr/>
        </p:nvSpPr>
        <p:spPr>
          <a:xfrm>
            <a:off x="817581" y="4789792"/>
            <a:ext cx="1826141"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481 KS4 </a:t>
            </a:r>
            <a:r>
              <a:rPr lang="en-GB" sz="1100" dirty="0">
                <a:solidFill>
                  <a:schemeClr val="tx1">
                    <a:lumMod val="65000"/>
                    <a:lumOff val="35000"/>
                  </a:schemeClr>
                </a:solidFill>
                <a:latin typeface="Comic Sans MS" panose="030F0702030302020204" pitchFamily="66" charset="0"/>
              </a:rPr>
              <a:t>attendees</a:t>
            </a:r>
          </a:p>
        </p:txBody>
      </p:sp>
      <p:sp>
        <p:nvSpPr>
          <p:cNvPr id="20" name="TextBox 19"/>
          <p:cNvSpPr txBox="1"/>
          <p:nvPr/>
        </p:nvSpPr>
        <p:spPr>
          <a:xfrm>
            <a:off x="542836" y="5472605"/>
            <a:ext cx="3918755" cy="954107"/>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smtClean="0"/>
              <a:t> The workshop improves skill </a:t>
            </a:r>
            <a:r>
              <a:rPr lang="en-GB" dirty="0"/>
              <a:t>level around </a:t>
            </a:r>
            <a:r>
              <a:rPr lang="en-GB" dirty="0" smtClean="0"/>
              <a:t>listing spend items when living independently for </a:t>
            </a:r>
            <a:r>
              <a:rPr lang="en-GB" dirty="0"/>
              <a:t>41% of KS4 </a:t>
            </a:r>
            <a:r>
              <a:rPr lang="en-GB" dirty="0" smtClean="0"/>
              <a:t>students.</a:t>
            </a:r>
            <a:endParaRPr lang="en-GB" dirty="0"/>
          </a:p>
        </p:txBody>
      </p:sp>
      <p:graphicFrame>
        <p:nvGraphicFramePr>
          <p:cNvPr id="21" name="Content Placeholder 5"/>
          <p:cNvGraphicFramePr>
            <a:graphicFrameLocks noChangeAspect="1"/>
          </p:cNvGraphicFramePr>
          <p:nvPr>
            <p:extLst>
              <p:ext uri="{D42A27DB-BD31-4B8C-83A1-F6EECF244321}">
                <p14:modId xmlns:p14="http://schemas.microsoft.com/office/powerpoint/2010/main" val="2017035623"/>
              </p:ext>
            </p:extLst>
          </p:nvPr>
        </p:nvGraphicFramePr>
        <p:xfrm>
          <a:off x="5090045" y="1598076"/>
          <a:ext cx="4474847" cy="2948121"/>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p:cNvSpPr txBox="1">
            <a:spLocks/>
          </p:cNvSpPr>
          <p:nvPr/>
        </p:nvSpPr>
        <p:spPr>
          <a:xfrm>
            <a:off x="5537500" y="939051"/>
            <a:ext cx="4155141" cy="769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 dirty="0" smtClean="0">
                <a:latin typeface="Comic Sans MS" panose="030F0702030302020204" pitchFamily="66" charset="0"/>
              </a:rPr>
              <a:t>Talking about money with my family</a:t>
            </a:r>
            <a:endParaRPr lang="en-GB" sz="1200" dirty="0">
              <a:latin typeface="Comic Sans MS" panose="030F0702030302020204" pitchFamily="66" charset="0"/>
            </a:endParaRPr>
          </a:p>
        </p:txBody>
      </p:sp>
      <p:sp>
        <p:nvSpPr>
          <p:cNvPr id="24" name="TextBox 23"/>
          <p:cNvSpPr txBox="1"/>
          <p:nvPr/>
        </p:nvSpPr>
        <p:spPr>
          <a:xfrm>
            <a:off x="5381047" y="3394805"/>
            <a:ext cx="312906" cy="307777"/>
          </a:xfrm>
          <a:prstGeom prst="rect">
            <a:avLst/>
          </a:prstGeom>
          <a:noFill/>
        </p:spPr>
        <p:txBody>
          <a:bodyPr wrap="none" rtlCol="0">
            <a:spAutoFit/>
          </a:bodyPr>
          <a:lstStyle/>
          <a:p>
            <a:r>
              <a:rPr lang="en-GB" sz="1400" dirty="0"/>
              <a:t>%</a:t>
            </a:r>
          </a:p>
        </p:txBody>
      </p:sp>
      <p:sp>
        <p:nvSpPr>
          <p:cNvPr id="25" name="TextBox 24"/>
          <p:cNvSpPr txBox="1"/>
          <p:nvPr/>
        </p:nvSpPr>
        <p:spPr>
          <a:xfrm>
            <a:off x="5636815" y="4789792"/>
            <a:ext cx="1826141"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491 </a:t>
            </a:r>
            <a:r>
              <a:rPr lang="en-GB" sz="1100" dirty="0">
                <a:solidFill>
                  <a:schemeClr val="tx1">
                    <a:lumMod val="65000"/>
                    <a:lumOff val="35000"/>
                  </a:schemeClr>
                </a:solidFill>
                <a:latin typeface="Comic Sans MS" panose="030F0702030302020204" pitchFamily="66" charset="0"/>
              </a:rPr>
              <a:t>KS3 attendees</a:t>
            </a:r>
          </a:p>
        </p:txBody>
      </p:sp>
      <p:sp>
        <p:nvSpPr>
          <p:cNvPr id="26" name="TextBox 25"/>
          <p:cNvSpPr txBox="1"/>
          <p:nvPr/>
        </p:nvSpPr>
        <p:spPr>
          <a:xfrm>
            <a:off x="5695990" y="5472605"/>
            <a:ext cx="3838159" cy="954107"/>
          </a:xfrm>
          <a:prstGeom prst="rect">
            <a:avLst/>
          </a:prstGeom>
          <a:solidFill>
            <a:schemeClr val="accent6"/>
          </a:solidFill>
        </p:spPr>
        <p:txBody>
          <a:bodyPr wrap="square" rtlCol="0">
            <a:spAutoFit/>
          </a:bodyPr>
          <a:lstStyle>
            <a:defPPr>
              <a:defRPr lang="en-US"/>
            </a:defPPr>
            <a:lvl1pPr algn="just">
              <a:defRPr sz="1400" b="1"/>
            </a:lvl1pPr>
          </a:lstStyle>
          <a:p>
            <a:r>
              <a:rPr lang="en-GB" dirty="0"/>
              <a:t>Key Finding</a:t>
            </a:r>
          </a:p>
          <a:p>
            <a:r>
              <a:rPr lang="en-GB" dirty="0"/>
              <a:t>As a result of the workshop </a:t>
            </a:r>
            <a:r>
              <a:rPr lang="en-GB" dirty="0" smtClean="0"/>
              <a:t>56% </a:t>
            </a:r>
            <a:r>
              <a:rPr lang="en-GB" dirty="0"/>
              <a:t>of KS3 </a:t>
            </a:r>
            <a:r>
              <a:rPr lang="en-GB" dirty="0" smtClean="0"/>
              <a:t>students and  </a:t>
            </a:r>
            <a:r>
              <a:rPr lang="en-GB" dirty="0"/>
              <a:t>50% of KS4 students </a:t>
            </a:r>
            <a:r>
              <a:rPr lang="en-GB" dirty="0" smtClean="0"/>
              <a:t>feel more inclined to talk with family about money.</a:t>
            </a:r>
            <a:endParaRPr lang="en-GB" dirty="0"/>
          </a:p>
        </p:txBody>
      </p:sp>
      <p:sp>
        <p:nvSpPr>
          <p:cNvPr id="27" name="TextBox 26"/>
          <p:cNvSpPr txBox="1"/>
          <p:nvPr/>
        </p:nvSpPr>
        <p:spPr>
          <a:xfrm>
            <a:off x="7527076" y="4789792"/>
            <a:ext cx="1848583" cy="261610"/>
          </a:xfrm>
          <a:prstGeom prst="rect">
            <a:avLst/>
          </a:prstGeom>
          <a:noFill/>
        </p:spPr>
        <p:txBody>
          <a:bodyPr wrap="none" rtlCol="0">
            <a:spAutoFit/>
          </a:bodyPr>
          <a:lstStyle/>
          <a:p>
            <a:r>
              <a:rPr lang="en-GB" sz="1100" dirty="0">
                <a:solidFill>
                  <a:schemeClr val="tx1">
                    <a:lumMod val="65000"/>
                    <a:lumOff val="35000"/>
                  </a:schemeClr>
                </a:solidFill>
                <a:latin typeface="Comic Sans MS" panose="030F0702030302020204" pitchFamily="66" charset="0"/>
              </a:rPr>
              <a:t>Base: </a:t>
            </a:r>
            <a:r>
              <a:rPr lang="en-GB" sz="1100" dirty="0" smtClean="0">
                <a:solidFill>
                  <a:schemeClr val="tx1">
                    <a:lumMod val="65000"/>
                    <a:lumOff val="35000"/>
                  </a:schemeClr>
                </a:solidFill>
                <a:latin typeface="Comic Sans MS" panose="030F0702030302020204" pitchFamily="66" charset="0"/>
              </a:rPr>
              <a:t>476 KS4 attendees</a:t>
            </a:r>
            <a:endParaRPr lang="en-GB" sz="1100" dirty="0">
              <a:solidFill>
                <a:schemeClr val="tx1">
                  <a:lumMod val="65000"/>
                  <a:lumOff val="35000"/>
                </a:schemeClr>
              </a:solidFill>
              <a:latin typeface="Comic Sans MS" panose="030F0702030302020204" pitchFamily="66" charset="0"/>
            </a:endParaRPr>
          </a:p>
        </p:txBody>
      </p:sp>
    </p:spTree>
    <p:extLst>
      <p:ext uri="{BB962C8B-B14F-4D97-AF65-F5344CB8AC3E}">
        <p14:creationId xmlns:p14="http://schemas.microsoft.com/office/powerpoint/2010/main" val="96580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10824" b="7912"/>
          <a:stretch/>
        </p:blipFill>
        <p:spPr>
          <a:xfrm>
            <a:off x="1" y="0"/>
            <a:ext cx="9906000" cy="684167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sp>
        <p:nvSpPr>
          <p:cNvPr id="6" name="TextBox 5"/>
          <p:cNvSpPr txBox="1"/>
          <p:nvPr/>
        </p:nvSpPr>
        <p:spPr>
          <a:xfrm>
            <a:off x="597828" y="653563"/>
            <a:ext cx="3607358" cy="5406608"/>
          </a:xfrm>
          <a:prstGeom prst="rect">
            <a:avLst/>
          </a:prstGeom>
          <a:noFill/>
        </p:spPr>
        <p:txBody>
          <a:bodyPr wrap="square" rtlCol="0">
            <a:spAutoFit/>
          </a:bodyPr>
          <a:lstStyle>
            <a:defPPr>
              <a:defRPr lang="en-US"/>
            </a:defPPr>
          </a:lstStyle>
          <a:p>
            <a:pPr algn="just"/>
            <a:r>
              <a:rPr lang="en-GB" sz="1600" b="1" dirty="0" smtClean="0"/>
              <a:t>Summary</a:t>
            </a:r>
          </a:p>
          <a:p>
            <a:pPr algn="just"/>
            <a:endParaRPr lang="en-GB" sz="1200" dirty="0"/>
          </a:p>
          <a:p>
            <a:pPr algn="just">
              <a:lnSpc>
                <a:spcPts val="1400"/>
              </a:lnSpc>
            </a:pPr>
            <a:r>
              <a:rPr lang="en-GB" sz="1200" dirty="0" smtClean="0"/>
              <a:t>The evaluation criteria being used to decide whether or not these workshops are successful are many and varied.  They vary by workshop, but can be brought together into four main measures, namely:</a:t>
            </a:r>
            <a:endParaRPr lang="en-GB" sz="1200" dirty="0"/>
          </a:p>
          <a:p>
            <a:pPr algn="just">
              <a:lnSpc>
                <a:spcPts val="1400"/>
              </a:lnSpc>
            </a:pPr>
            <a:endParaRPr lang="en-GB" sz="1200" dirty="0"/>
          </a:p>
          <a:p>
            <a:pPr marL="603647" lvl="1" indent="-232172" algn="just">
              <a:buFont typeface="+mj-lt"/>
              <a:buAutoNum type="arabicPeriod"/>
            </a:pPr>
            <a:r>
              <a:rPr lang="en-GB" sz="1200" dirty="0" smtClean="0"/>
              <a:t>Is </a:t>
            </a:r>
            <a:r>
              <a:rPr lang="en-GB" sz="1200" dirty="0"/>
              <a:t>the workshop perceived as worthwhile?</a:t>
            </a:r>
          </a:p>
          <a:p>
            <a:pPr marL="603647" lvl="1" indent="-232172" algn="just">
              <a:buFont typeface="+mj-lt"/>
              <a:buAutoNum type="arabicPeriod"/>
            </a:pPr>
            <a:r>
              <a:rPr lang="en-GB" sz="1200" dirty="0"/>
              <a:t>Does the workshop provide </a:t>
            </a:r>
            <a:r>
              <a:rPr lang="en-GB" sz="1200" dirty="0" smtClean="0"/>
              <a:t>students </a:t>
            </a:r>
            <a:r>
              <a:rPr lang="en-GB" sz="1200" dirty="0"/>
              <a:t>with increased knowledge?</a:t>
            </a:r>
          </a:p>
          <a:p>
            <a:pPr marL="603647" lvl="1" indent="-232172" algn="just">
              <a:buFont typeface="+mj-lt"/>
              <a:buAutoNum type="arabicPeriod"/>
            </a:pPr>
            <a:r>
              <a:rPr lang="en-GB" sz="1200" dirty="0"/>
              <a:t>Are </a:t>
            </a:r>
            <a:r>
              <a:rPr lang="en-GB" sz="1200" dirty="0" smtClean="0"/>
              <a:t>students </a:t>
            </a:r>
            <a:r>
              <a:rPr lang="en-GB" sz="1200" dirty="0"/>
              <a:t>walking away from the workshop with additional skills?</a:t>
            </a:r>
          </a:p>
          <a:p>
            <a:pPr marL="603647" lvl="1" indent="-232172" algn="just">
              <a:buFont typeface="+mj-lt"/>
              <a:buAutoNum type="arabicPeriod"/>
            </a:pPr>
            <a:r>
              <a:rPr lang="en-GB" sz="1200" dirty="0"/>
              <a:t>Does the workshop create confidence</a:t>
            </a:r>
            <a:r>
              <a:rPr lang="en-GB" sz="1200" dirty="0" smtClean="0"/>
              <a:t>?</a:t>
            </a:r>
          </a:p>
          <a:p>
            <a:pPr marL="603647" lvl="1" indent="-232172" algn="just">
              <a:buFont typeface="+mj-lt"/>
              <a:buAutoNum type="arabicPeriod"/>
            </a:pPr>
            <a:endParaRPr lang="en-GB" sz="1200" dirty="0"/>
          </a:p>
          <a:p>
            <a:pPr marL="146447" indent="-232172" algn="just">
              <a:lnSpc>
                <a:spcPts val="1400"/>
              </a:lnSpc>
              <a:buFont typeface="+mj-lt"/>
              <a:buAutoNum type="arabicPeriod"/>
            </a:pPr>
            <a:r>
              <a:rPr lang="en-GB" sz="1200" dirty="0" smtClean="0"/>
              <a:t>Perception. 95% of KS3 students and 91% of KS4 students felt the workshop had been ‘useful’. Hence the workshops, are perceived as worthwhile by the students themselves.</a:t>
            </a:r>
          </a:p>
          <a:p>
            <a:pPr marL="146447" indent="-232172" algn="just">
              <a:lnSpc>
                <a:spcPts val="1400"/>
              </a:lnSpc>
              <a:buFont typeface="+mj-lt"/>
              <a:buAutoNum type="arabicPeriod"/>
            </a:pPr>
            <a:endParaRPr lang="en-GB" sz="1200" dirty="0"/>
          </a:p>
          <a:p>
            <a:pPr marL="146447" indent="-232172" algn="just">
              <a:lnSpc>
                <a:spcPts val="1400"/>
              </a:lnSpc>
              <a:buFont typeface="+mj-lt"/>
              <a:buAutoNum type="arabicPeriod"/>
            </a:pPr>
            <a:r>
              <a:rPr lang="en-GB" sz="1200" dirty="0" smtClean="0"/>
              <a:t>Knowledge. </a:t>
            </a:r>
            <a:r>
              <a:rPr lang="en-GB" sz="1200" dirty="0"/>
              <a:t>94% of KS3 students thought they had learnt something new from the workshop.  Likewise, 91% of KS4 students thought the same of their  workshop</a:t>
            </a:r>
            <a:r>
              <a:rPr lang="en-GB" sz="1200" dirty="0" smtClean="0"/>
              <a:t>. </a:t>
            </a:r>
            <a:r>
              <a:rPr lang="en-GB" sz="1200" dirty="0"/>
              <a:t>	</a:t>
            </a:r>
            <a:r>
              <a:rPr lang="en-GB" sz="1200" dirty="0" smtClean="0"/>
              <a:t>The two workshops gave students an understanding of why action plans are important and 29% of KS3 students, 35% of KS4 students came away showing an increased knowledge of the reasons why they are important.  </a:t>
            </a:r>
          </a:p>
          <a:p>
            <a:pPr algn="just">
              <a:lnSpc>
                <a:spcPts val="1400"/>
              </a:lnSpc>
            </a:pPr>
            <a:r>
              <a:rPr lang="en-GB" sz="1200" dirty="0"/>
              <a:t>	</a:t>
            </a:r>
          </a:p>
        </p:txBody>
      </p:sp>
      <p:sp>
        <p:nvSpPr>
          <p:cNvPr id="5" name="TextBox 4"/>
          <p:cNvSpPr txBox="1"/>
          <p:nvPr/>
        </p:nvSpPr>
        <p:spPr>
          <a:xfrm>
            <a:off x="5725640" y="653563"/>
            <a:ext cx="3767984" cy="5478423"/>
          </a:xfrm>
          <a:prstGeom prst="rect">
            <a:avLst/>
          </a:prstGeom>
          <a:noFill/>
        </p:spPr>
        <p:txBody>
          <a:bodyPr wrap="square" rtlCol="0">
            <a:spAutoFit/>
          </a:bodyPr>
          <a:lstStyle>
            <a:defPPr>
              <a:defRPr lang="en-US"/>
            </a:defPPr>
          </a:lstStyle>
          <a:p>
            <a:pPr algn="just">
              <a:lnSpc>
                <a:spcPts val="1400"/>
              </a:lnSpc>
            </a:pPr>
            <a:r>
              <a:rPr lang="en-GB" sz="1600" b="1" dirty="0" smtClean="0"/>
              <a:t> </a:t>
            </a:r>
          </a:p>
          <a:p>
            <a:pPr algn="just">
              <a:lnSpc>
                <a:spcPts val="1400"/>
              </a:lnSpc>
            </a:pPr>
            <a:endParaRPr lang="en-GB" sz="1200" dirty="0" smtClean="0"/>
          </a:p>
          <a:p>
            <a:pPr marL="268288" indent="-268288" algn="just">
              <a:lnSpc>
                <a:spcPts val="1400"/>
              </a:lnSpc>
            </a:pPr>
            <a:r>
              <a:rPr lang="en-GB" sz="1200" dirty="0" smtClean="0"/>
              <a:t>       Budgets were another topic covered by the workshops and here 38% of KS3 students and 43% of KS4 students left the workshops with improved knowledge around why budgets help them to stay on top of their money.  Another examples of key learnings include 32% of KS3 students and 33% of KS4 students leaving their workshops with new information namely understanding the difference between priority and non-priority spend.  Hence </a:t>
            </a:r>
            <a:r>
              <a:rPr lang="en-GB" sz="1200" dirty="0" smtClean="0"/>
              <a:t>it is clear that the </a:t>
            </a:r>
            <a:r>
              <a:rPr lang="en-GB" sz="1200" dirty="0" smtClean="0"/>
              <a:t>workshops confer knowledge.</a:t>
            </a:r>
          </a:p>
          <a:p>
            <a:pPr algn="just">
              <a:lnSpc>
                <a:spcPts val="1400"/>
              </a:lnSpc>
            </a:pPr>
            <a:endParaRPr lang="en-GB" sz="1200" dirty="0"/>
          </a:p>
          <a:p>
            <a:pPr marL="228600" indent="-228600" algn="just">
              <a:lnSpc>
                <a:spcPts val="1400"/>
              </a:lnSpc>
              <a:buFont typeface="+mj-lt"/>
              <a:buAutoNum type="arabicPeriod" startAt="3"/>
            </a:pPr>
            <a:r>
              <a:rPr lang="en-GB" sz="1200" dirty="0" smtClean="0"/>
              <a:t>Skills.   52% of KS3 students and 57% of KS4 students felt their ability to create a budget improved as a result of the workshops. </a:t>
            </a:r>
            <a:r>
              <a:rPr lang="en-GB" sz="1200" smtClean="0"/>
              <a:t>Post the </a:t>
            </a:r>
            <a:r>
              <a:rPr lang="en-GB" sz="1200" dirty="0" smtClean="0"/>
              <a:t>workshops 43% of KS3 students and 37% of  KS4 students showed increased skills in being able to create a list of goals in life.  Hence, both workshops bestow additional skills to students.</a:t>
            </a:r>
          </a:p>
          <a:p>
            <a:pPr marL="228600" indent="-228600" algn="just">
              <a:lnSpc>
                <a:spcPts val="1400"/>
              </a:lnSpc>
              <a:buFont typeface="+mj-lt"/>
              <a:buAutoNum type="arabicPeriod" startAt="3"/>
            </a:pPr>
            <a:endParaRPr lang="en-GB" sz="1200" dirty="0"/>
          </a:p>
          <a:p>
            <a:pPr marL="228600" indent="-228600" algn="just">
              <a:lnSpc>
                <a:spcPts val="1400"/>
              </a:lnSpc>
              <a:buFont typeface="+mj-lt"/>
              <a:buAutoNum type="arabicPeriod" startAt="3"/>
            </a:pPr>
            <a:r>
              <a:rPr lang="en-GB" sz="1200" dirty="0" smtClean="0"/>
              <a:t>Confidence.  On average across a range of measures, an uplift in confidence was seen with 41% of both the KS3 students and the KS4 students.  Therefore, both workshops create confident, ‘money savvy’ students.   </a:t>
            </a:r>
          </a:p>
          <a:p>
            <a:pPr marL="228600" indent="-228600" algn="just">
              <a:lnSpc>
                <a:spcPts val="1400"/>
              </a:lnSpc>
              <a:buFont typeface="+mj-lt"/>
              <a:buAutoNum type="arabicPeriod" startAt="3"/>
            </a:pPr>
            <a:endParaRPr lang="en-GB" sz="1200" dirty="0" smtClean="0"/>
          </a:p>
          <a:p>
            <a:pPr marL="176213" indent="-176213" algn="just">
              <a:lnSpc>
                <a:spcPts val="1400"/>
              </a:lnSpc>
            </a:pPr>
            <a:r>
              <a:rPr lang="en-GB" sz="1200" dirty="0"/>
              <a:t> </a:t>
            </a:r>
            <a:r>
              <a:rPr lang="en-GB" sz="1200" dirty="0" smtClean="0"/>
              <a:t>     In summary, both workshops successfully deliver against each </a:t>
            </a:r>
            <a:r>
              <a:rPr lang="en-GB" sz="1200" dirty="0"/>
              <a:t>of </a:t>
            </a:r>
            <a:r>
              <a:rPr lang="en-GB" sz="1200" dirty="0" smtClean="0"/>
              <a:t>the four evaluation measures.</a:t>
            </a:r>
          </a:p>
          <a:p>
            <a:pPr algn="just">
              <a:lnSpc>
                <a:spcPts val="1400"/>
              </a:lnSpc>
            </a:pPr>
            <a:r>
              <a:rPr lang="en-GB" sz="1200" dirty="0"/>
              <a:t>	</a:t>
            </a:r>
          </a:p>
        </p:txBody>
      </p:sp>
      <p:graphicFrame>
        <p:nvGraphicFramePr>
          <p:cNvPr id="8" name="Diagram 7"/>
          <p:cNvGraphicFramePr>
            <a:graphicFrameLocks noChangeAspect="1"/>
          </p:cNvGraphicFramePr>
          <p:nvPr>
            <p:extLst/>
          </p:nvPr>
        </p:nvGraphicFramePr>
        <p:xfrm>
          <a:off x="3814548" y="4035250"/>
          <a:ext cx="2276906" cy="2192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224908" y="1686847"/>
            <a:ext cx="1500732" cy="1862048"/>
          </a:xfrm>
          <a:prstGeom prst="rect">
            <a:avLst/>
          </a:prstGeom>
          <a:noFill/>
        </p:spPr>
        <p:txBody>
          <a:bodyPr wrap="none" lIns="91440" tIns="45720" rIns="91440" bIns="45720">
            <a:spAutoFit/>
          </a:bodyPr>
          <a:lstStyle/>
          <a:p>
            <a:pPr algn="ctr"/>
            <a:r>
              <a:rPr lang="en-GB" sz="11500" b="1" cap="none" spc="0"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sym typeface="Wingdings 2" panose="05020102010507070707" pitchFamily="18" charset="2"/>
              </a:rPr>
              <a:t></a:t>
            </a:r>
            <a:endParaRPr lang="en-GB" sz="11500" b="1" cap="none" spc="0"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endParaRPr>
          </a:p>
        </p:txBody>
      </p:sp>
      <p:sp>
        <p:nvSpPr>
          <p:cNvPr id="7" name="TextBox 6"/>
          <p:cNvSpPr txBox="1"/>
          <p:nvPr/>
        </p:nvSpPr>
        <p:spPr>
          <a:xfrm>
            <a:off x="9479280" y="6637094"/>
            <a:ext cx="426720" cy="200055"/>
          </a:xfrm>
          <a:prstGeom prst="rect">
            <a:avLst/>
          </a:prstGeom>
          <a:noFill/>
        </p:spPr>
        <p:txBody>
          <a:bodyPr wrap="none" rtlCol="0">
            <a:spAutoFit/>
          </a:bodyPr>
          <a:lstStyle/>
          <a:p>
            <a:r>
              <a:rPr lang="en-GB" sz="700" dirty="0" smtClean="0"/>
              <a:t>Page 3</a:t>
            </a:r>
            <a:endParaRPr lang="en-GB" sz="700" dirty="0"/>
          </a:p>
        </p:txBody>
      </p:sp>
    </p:spTree>
    <p:extLst>
      <p:ext uri="{BB962C8B-B14F-4D97-AF65-F5344CB8AC3E}">
        <p14:creationId xmlns:p14="http://schemas.microsoft.com/office/powerpoint/2010/main" val="384742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r="10824" b="7912"/>
          <a:stretch/>
        </p:blipFill>
        <p:spPr>
          <a:xfrm>
            <a:off x="0" y="0"/>
            <a:ext cx="9906000" cy="6841671"/>
          </a:xfrm>
          <a:prstGeom prst="rect">
            <a:avLst/>
          </a:prstGeom>
          <a:effectLst/>
        </p:spPr>
      </p:pic>
      <p:sp>
        <p:nvSpPr>
          <p:cNvPr id="3" name="Subtitle 2"/>
          <p:cNvSpPr>
            <a:spLocks noGrp="1"/>
          </p:cNvSpPr>
          <p:nvPr>
            <p:ph type="subTitle" idx="1"/>
          </p:nvPr>
        </p:nvSpPr>
        <p:spPr>
          <a:xfrm>
            <a:off x="6836898" y="6252971"/>
            <a:ext cx="2904844" cy="429184"/>
          </a:xfrm>
        </p:spPr>
        <p:txBody>
          <a:bodyPr>
            <a:normAutofit/>
          </a:bodyPr>
          <a:lstStyle/>
          <a:p>
            <a:pPr algn="r"/>
            <a:r>
              <a:rPr lang="en-GB" dirty="0" smtClean="0"/>
              <a:t>Summer 2017</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96" y="1912899"/>
            <a:ext cx="2573289" cy="1857244"/>
          </a:xfrm>
          <a:prstGeom prst="rect">
            <a:avLst/>
          </a:prstGeom>
        </p:spPr>
      </p:pic>
      <p:sp>
        <p:nvSpPr>
          <p:cNvPr id="7" name="TextBox 6"/>
          <p:cNvSpPr txBox="1"/>
          <p:nvPr/>
        </p:nvSpPr>
        <p:spPr>
          <a:xfrm>
            <a:off x="446650" y="4651681"/>
            <a:ext cx="3580211" cy="1815882"/>
          </a:xfrm>
          <a:prstGeom prst="rect">
            <a:avLst/>
          </a:prstGeom>
          <a:noFill/>
        </p:spPr>
        <p:txBody>
          <a:bodyPr wrap="none" rtlCol="0">
            <a:spAutoFit/>
          </a:bodyPr>
          <a:lstStyle/>
          <a:p>
            <a:r>
              <a:rPr lang="en-GB" sz="1400" dirty="0" smtClean="0"/>
              <a:t>The Money Charity </a:t>
            </a:r>
          </a:p>
          <a:p>
            <a:endParaRPr lang="en-GB" sz="1400" dirty="0"/>
          </a:p>
          <a:p>
            <a:r>
              <a:rPr lang="en-GB" sz="1400" dirty="0" smtClean="0"/>
              <a:t>Registered </a:t>
            </a:r>
            <a:r>
              <a:rPr lang="en-GB" sz="1400" dirty="0"/>
              <a:t>Charity England &amp; Wales (1106941</a:t>
            </a:r>
            <a:r>
              <a:rPr lang="en-GB" sz="1400" dirty="0" smtClean="0"/>
              <a:t>)</a:t>
            </a:r>
          </a:p>
          <a:p>
            <a:r>
              <a:rPr lang="en-GB" sz="1400" dirty="0"/>
              <a:t>15 Prescott Place </a:t>
            </a:r>
            <a:endParaRPr lang="en-GB" sz="1400" dirty="0" smtClean="0"/>
          </a:p>
          <a:p>
            <a:r>
              <a:rPr lang="en-GB" sz="1400" dirty="0" smtClean="0"/>
              <a:t>London </a:t>
            </a:r>
            <a:r>
              <a:rPr lang="en-GB" sz="1400" dirty="0"/>
              <a:t>SW4 6BS</a:t>
            </a:r>
          </a:p>
          <a:p>
            <a:endParaRPr lang="en-GB" sz="1400" dirty="0"/>
          </a:p>
          <a:p>
            <a:r>
              <a:rPr lang="en-GB" sz="1400" dirty="0"/>
              <a:t>Telephone: 020 7062 8933 </a:t>
            </a:r>
            <a:endParaRPr lang="en-GB" sz="1400" dirty="0" smtClean="0"/>
          </a:p>
          <a:p>
            <a:r>
              <a:rPr lang="en-GB" sz="1400" dirty="0" smtClean="0"/>
              <a:t>Email</a:t>
            </a:r>
            <a:r>
              <a:rPr lang="en-GB" sz="1400" dirty="0"/>
              <a:t>: </a:t>
            </a:r>
            <a:r>
              <a:rPr lang="en-GB" sz="1400" dirty="0" smtClean="0"/>
              <a:t>hello@themoneycharity.org.uk</a:t>
            </a:r>
            <a:endParaRPr lang="en-GB" sz="1400" dirty="0"/>
          </a:p>
        </p:txBody>
      </p:sp>
    </p:spTree>
    <p:extLst>
      <p:ext uri="{BB962C8B-B14F-4D97-AF65-F5344CB8AC3E}">
        <p14:creationId xmlns:p14="http://schemas.microsoft.com/office/powerpoint/2010/main" val="217301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2267</TotalTime>
  <Words>1317</Words>
  <Application>Microsoft Office PowerPoint</Application>
  <PresentationFormat>A4 Paper (210x297 mm)</PresentationFormat>
  <Paragraphs>141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Wingdings 2</vt:lpstr>
      <vt:lpstr>Office Theme</vt:lpstr>
      <vt:lpstr>    Evaluation of the Money Charity’s  Money Workshops for Schools 2017</vt:lpstr>
      <vt:lpstr>PowerPoint Presentation</vt:lpstr>
      <vt:lpstr>PowerPoint Presentation</vt:lpstr>
      <vt:lpstr>A budget is a way for me to stay on top of my money</vt:lpstr>
      <vt:lpstr>I can create a list of my goals in life</vt:lpstr>
      <vt:lpstr>I know the different ways of getting money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McCarthy</dc:creator>
  <cp:lastModifiedBy>Elaine McCarthy</cp:lastModifiedBy>
  <cp:revision>471</cp:revision>
  <cp:lastPrinted>2015-02-05T12:19:23Z</cp:lastPrinted>
  <dcterms:created xsi:type="dcterms:W3CDTF">2014-01-09T11:54:34Z</dcterms:created>
  <dcterms:modified xsi:type="dcterms:W3CDTF">2017-09-08T11:28:06Z</dcterms:modified>
</cp:coreProperties>
</file>