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93" r:id="rId2"/>
    <p:sldId id="279" r:id="rId3"/>
    <p:sldId id="294" r:id="rId4"/>
    <p:sldId id="295" r:id="rId5"/>
    <p:sldId id="296" r:id="rId6"/>
  </p:sldIdLst>
  <p:sldSz cx="6858000" cy="9144000" type="letter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B221"/>
    <a:srgbClr val="E04C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97" autoAdjust="0"/>
    <p:restoredTop sz="94583" autoAdjust="0"/>
  </p:normalViewPr>
  <p:slideViewPr>
    <p:cSldViewPr snapToGrid="0" snapToObjects="1">
      <p:cViewPr>
        <p:scale>
          <a:sx n="100" d="100"/>
          <a:sy n="100" d="100"/>
        </p:scale>
        <p:origin x="-72" y="148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0DEF9-E2D0-244E-BD7E-8907E4CE76DD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622FC-BAC8-954E-9894-EA481776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55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622FC-BAC8-954E-9894-EA481776AD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33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622FC-BAC8-954E-9894-EA481776AD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33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622FC-BAC8-954E-9894-EA481776AD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33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622FC-BAC8-954E-9894-EA481776AD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33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622FC-BAC8-954E-9894-EA481776AD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33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1" y="2840568"/>
            <a:ext cx="5829300" cy="1960034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C208-70C6-4BA0-9509-B98B85A79972}" type="datetime1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E0EA-3325-A04F-95B5-20376D827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65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A5CB-DCE8-4622-B89A-68A0B83644B6}" type="datetime1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E0EA-3325-A04F-95B5-20376D827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0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275166"/>
            <a:ext cx="1543051" cy="585046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75166"/>
            <a:ext cx="4514851" cy="585046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FF2D-7AC5-46CF-8B5C-ADB0EEABECEC}" type="datetime1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E0EA-3325-A04F-95B5-20376D827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76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D66B1-D4DA-4E5E-B73F-21D709F1CB36}" type="datetime1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E0EA-3325-A04F-95B5-20376D827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28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9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9526-45F9-4E6E-994E-7FDC5A9430B5}" type="datetime1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E0EA-3325-A04F-95B5-20376D827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3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1600202"/>
            <a:ext cx="3028951" cy="45254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600202"/>
            <a:ext cx="3028951" cy="45254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A2EFA-D8DF-434C-A234-FFE7C9196012}" type="datetime1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E0EA-3325-A04F-95B5-20376D827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40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5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9"/>
            <a:ext cx="3030141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046819"/>
            <a:ext cx="3031331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DCAD-C7E1-4DAA-B097-116CB92FC994}" type="datetime1">
              <a:rPr lang="en-US" smtClean="0"/>
              <a:t>10/5/2015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E0EA-3325-A04F-95B5-20376D827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84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F3331-659D-4937-A4BD-84F4E5DC71C1}" type="datetime1">
              <a:rPr lang="en-US" smtClean="0"/>
              <a:t>10/5/2015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E0EA-3325-A04F-95B5-20376D827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105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041A-EF17-48D0-AC45-B89830618E73}" type="datetime1">
              <a:rPr lang="en-US" smtClean="0"/>
              <a:t>10/5/2015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E0EA-3325-A04F-95B5-20376D827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15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2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D061-5C3E-4443-A65E-4A804C89A8E6}" type="datetime1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E0EA-3325-A04F-95B5-20376D827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12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48E4-64E6-4EBE-9F46-E9840DE6FB3D}" type="datetime1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E0EA-3325-A04F-95B5-20376D827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224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5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3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A4DA2-6D98-45C3-B77F-93DFF3EC096F}" type="datetime1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1" y="8475134"/>
            <a:ext cx="217170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0E0EA-3325-A04F-95B5-20376D827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4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themoneycharity.org.uk/money-statistics/" TargetMode="External"/><Relationship Id="rId5" Type="http://schemas.openxmlformats.org/officeDocument/2006/relationships/hyperlink" Target="http://themoneycharity.org.uk/debt-statistics/" TargetMode="External"/><Relationship Id="rId4" Type="http://schemas.openxmlformats.org/officeDocument/2006/relationships/hyperlink" Target="mailto:frank@themoneycharity.org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runge-Background-grey.png"/>
          <p:cNvPicPr>
            <a:picLocks noChangeAspect="1"/>
          </p:cNvPicPr>
          <p:nvPr/>
        </p:nvPicPr>
        <p:blipFill>
          <a:blip r:embed="rId3">
            <a:alphaModFix amt="2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pic>
        <p:nvPicPr>
          <p:cNvPr id="11" name="Picture 2" descr="C:\Users\Lauren\Dropbox\TMC brand\Logos\TMC_logo_Black_Horizontal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58"/>
          <a:stretch/>
        </p:blipFill>
        <p:spPr bwMode="auto">
          <a:xfrm>
            <a:off x="0" y="8639312"/>
            <a:ext cx="2494597" cy="50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105275" y="8772524"/>
            <a:ext cx="25336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1" dirty="0" smtClean="0">
                <a:latin typeface="Helvetica" panose="020B0604020202020204" pitchFamily="34" charset="0"/>
              </a:rPr>
              <a:t>www.themoneycharity.org.uk</a:t>
            </a:r>
            <a:endParaRPr lang="en-GB" sz="1100" b="1" dirty="0">
              <a:latin typeface="Helvetica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2918" y="1943100"/>
            <a:ext cx="6156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350516" y="2875056"/>
            <a:ext cx="6156000" cy="2616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</a:pPr>
            <a:r>
              <a:rPr lang="en-GB" sz="1100" dirty="0">
                <a:latin typeface="Helvetica" panose="020B0604020202020204" pitchFamily="34" charset="0"/>
              </a:rPr>
              <a:t>The population of the UK grew by an estimated </a:t>
            </a:r>
            <a:r>
              <a:rPr lang="en-GB" sz="1100" b="1" dirty="0">
                <a:solidFill>
                  <a:srgbClr val="63B221"/>
                </a:solidFill>
                <a:latin typeface="Helvetica" panose="020B0604020202020204" pitchFamily="34" charset="0"/>
              </a:rPr>
              <a:t>1,223</a:t>
            </a:r>
            <a:r>
              <a:rPr lang="en-GB" sz="1100" dirty="0">
                <a:latin typeface="Helvetica" panose="020B0604020202020204" pitchFamily="34" charset="0"/>
              </a:rPr>
              <a:t> people a day between 2003 and 2013.</a:t>
            </a:r>
            <a:endParaRPr lang="en-GB" sz="1100" dirty="0">
              <a:latin typeface="Helvetica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9200" y="3315801"/>
            <a:ext cx="6156000" cy="2616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Helvetica" panose="020B0604020202020204" pitchFamily="34" charset="0"/>
              </a:rPr>
              <a:t>It costs an average of </a:t>
            </a:r>
            <a:r>
              <a:rPr lang="en-GB" sz="1100" b="1" dirty="0">
                <a:solidFill>
                  <a:srgbClr val="63B221"/>
                </a:solidFill>
                <a:latin typeface="Helvetica" panose="020B0604020202020204" pitchFamily="34" charset="0"/>
              </a:rPr>
              <a:t>£29.91</a:t>
            </a:r>
            <a:r>
              <a:rPr lang="en-GB" sz="1100" dirty="0">
                <a:solidFill>
                  <a:srgbClr val="E04C79"/>
                </a:solidFill>
                <a:latin typeface="Helvetica" panose="020B0604020202020204" pitchFamily="34" charset="0"/>
              </a:rPr>
              <a:t> </a:t>
            </a:r>
            <a:r>
              <a:rPr lang="en-GB" sz="1100" dirty="0">
                <a:latin typeface="Helvetica" panose="020B0604020202020204" pitchFamily="34" charset="0"/>
              </a:rPr>
              <a:t>per day to raise a child from birth to the age of 21</a:t>
            </a:r>
            <a:r>
              <a:rPr lang="en-GB" sz="1100" dirty="0" smtClean="0">
                <a:latin typeface="Helvetica" panose="020B0604020202020204" pitchFamily="34" charset="0"/>
              </a:rPr>
              <a:t>.</a:t>
            </a:r>
            <a:endParaRPr lang="en-GB" sz="1100" dirty="0">
              <a:latin typeface="Helvetica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9200" y="3715168"/>
            <a:ext cx="6156000" cy="2616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/>
            <a:r>
              <a:rPr lang="en-GB" sz="1100" dirty="0">
                <a:latin typeface="Helvetica" panose="020B0604020202020204" pitchFamily="34" charset="0"/>
              </a:rPr>
              <a:t>On average, a UK household spends </a:t>
            </a:r>
            <a:r>
              <a:rPr lang="en-GB" sz="1100" b="1" dirty="0">
                <a:solidFill>
                  <a:srgbClr val="63B221"/>
                </a:solidFill>
                <a:latin typeface="Helvetica" panose="020B0604020202020204" pitchFamily="34" charset="0"/>
              </a:rPr>
              <a:t>£3.34 </a:t>
            </a:r>
            <a:r>
              <a:rPr lang="en-GB" sz="1100" dirty="0">
                <a:latin typeface="Helvetica" panose="020B0604020202020204" pitchFamily="34" charset="0"/>
              </a:rPr>
              <a:t>a day on water, electricity and gas.</a:t>
            </a:r>
            <a:endParaRPr lang="en-GB" sz="1100" dirty="0">
              <a:latin typeface="Helvetica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9200" y="4136313"/>
            <a:ext cx="6156000" cy="4308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>
              <a:buClr>
                <a:schemeClr val="tx1"/>
              </a:buClr>
            </a:pPr>
            <a:r>
              <a:rPr lang="en-GB" sz="1100" b="1" dirty="0">
                <a:solidFill>
                  <a:srgbClr val="63B221"/>
                </a:solidFill>
                <a:latin typeface="Helvetica" panose="020B0604020202020204" pitchFamily="34" charset="0"/>
              </a:rPr>
              <a:t>209</a:t>
            </a:r>
            <a:r>
              <a:rPr lang="en-GB" sz="1100" b="1" dirty="0">
                <a:solidFill>
                  <a:srgbClr val="36C4AE"/>
                </a:solidFill>
                <a:latin typeface="Helvetica" panose="020B0604020202020204" pitchFamily="34" charset="0"/>
              </a:rPr>
              <a:t> </a:t>
            </a:r>
            <a:r>
              <a:rPr lang="en-GB" sz="1100" dirty="0">
                <a:latin typeface="Helvetica" panose="020B0604020202020204" pitchFamily="34" charset="0"/>
              </a:rPr>
              <a:t>people a day are declared insolvent or bankrupt. This is equivalent to one person</a:t>
            </a:r>
            <a:r>
              <a:rPr lang="en-GB" sz="1100" b="1" dirty="0">
                <a:latin typeface="Helvetica" panose="020B0604020202020204" pitchFamily="34" charset="0"/>
              </a:rPr>
              <a:t> </a:t>
            </a:r>
            <a:r>
              <a:rPr lang="en-GB" sz="1100" b="1" dirty="0">
                <a:solidFill>
                  <a:srgbClr val="63B221"/>
                </a:solidFill>
                <a:latin typeface="Helvetica" panose="020B0604020202020204" pitchFamily="34" charset="0"/>
              </a:rPr>
              <a:t>every 6 minutes 53 seconds</a:t>
            </a:r>
            <a:r>
              <a:rPr lang="en-GB" sz="1100" dirty="0" smtClean="0">
                <a:latin typeface="Helvetica" panose="020B0604020202020204" pitchFamily="34" charset="0"/>
              </a:rPr>
              <a:t>.</a:t>
            </a:r>
            <a:endParaRPr lang="en-GB" sz="1100" dirty="0">
              <a:latin typeface="Helvetica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9200" y="5340119"/>
            <a:ext cx="6156000" cy="2616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>
              <a:buClr>
                <a:schemeClr val="tx1"/>
              </a:buClr>
            </a:pPr>
            <a:r>
              <a:rPr lang="en-GB" sz="1100" b="1" dirty="0">
                <a:solidFill>
                  <a:srgbClr val="63B221"/>
                </a:solidFill>
                <a:latin typeface="Helvetica" panose="020B0604020202020204" pitchFamily="34" charset="0"/>
              </a:rPr>
              <a:t>8.7m</a:t>
            </a:r>
            <a:r>
              <a:rPr lang="en-GB" sz="1100" dirty="0">
                <a:latin typeface="Helvetica" panose="020B0604020202020204" pitchFamily="34" charset="0"/>
              </a:rPr>
              <a:t> cash machine transactions were made every day in August with a value of </a:t>
            </a:r>
            <a:r>
              <a:rPr lang="en-GB" sz="1100" b="1" dirty="0">
                <a:solidFill>
                  <a:srgbClr val="63B221"/>
                </a:solidFill>
                <a:latin typeface="Helvetica" panose="020B0604020202020204" pitchFamily="34" charset="0"/>
              </a:rPr>
              <a:t>£357m</a:t>
            </a:r>
            <a:r>
              <a:rPr lang="en-GB" sz="1100" dirty="0" smtClean="0">
                <a:latin typeface="Helvetica" panose="020B0604020202020204" pitchFamily="34" charset="0"/>
              </a:rPr>
              <a:t>.</a:t>
            </a:r>
            <a:endParaRPr lang="en-GB" sz="1100" dirty="0">
              <a:latin typeface="Helvetica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0500" y="2293569"/>
            <a:ext cx="33958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Helvetica" panose="020B0604020202020204" pitchFamily="34" charset="0"/>
              </a:rPr>
              <a:t>Every day in the UK</a:t>
            </a:r>
            <a:endParaRPr lang="en-GB" sz="1600" b="1" dirty="0">
              <a:latin typeface="Helvetica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9200" y="6297596"/>
            <a:ext cx="6156000" cy="4308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/>
            <a:r>
              <a:rPr lang="en-GB" sz="1100" dirty="0">
                <a:latin typeface="Helvetica" panose="020B0604020202020204" pitchFamily="34" charset="0"/>
              </a:rPr>
              <a:t>Citizens </a:t>
            </a:r>
            <a:r>
              <a:rPr lang="en-GB" sz="1100">
                <a:latin typeface="Helvetica" panose="020B0604020202020204" pitchFamily="34" charset="0"/>
              </a:rPr>
              <a:t>Advice </a:t>
            </a:r>
            <a:r>
              <a:rPr lang="en-GB" sz="1100" smtClean="0">
                <a:latin typeface="Helvetica" panose="020B0604020202020204" pitchFamily="34" charset="0"/>
              </a:rPr>
              <a:t>Bureau </a:t>
            </a:r>
            <a:r>
              <a:rPr lang="en-GB" sz="1100" dirty="0">
                <a:latin typeface="Helvetica" panose="020B0604020202020204" pitchFamily="34" charset="0"/>
              </a:rPr>
              <a:t>in England and Wales dealt with</a:t>
            </a:r>
            <a:r>
              <a:rPr lang="en-GB" sz="1100" b="1" dirty="0">
                <a:latin typeface="Helvetica" panose="020B0604020202020204" pitchFamily="34" charset="0"/>
              </a:rPr>
              <a:t> </a:t>
            </a:r>
            <a:r>
              <a:rPr lang="en-GB" sz="1100" b="1" dirty="0">
                <a:solidFill>
                  <a:srgbClr val="63B221"/>
                </a:solidFill>
                <a:latin typeface="Helvetica" panose="020B0604020202020204" pitchFamily="34" charset="0"/>
              </a:rPr>
              <a:t>6,323</a:t>
            </a:r>
            <a:r>
              <a:rPr lang="en-GB" sz="1100" b="1" dirty="0">
                <a:latin typeface="Helvetica" panose="020B0604020202020204" pitchFamily="34" charset="0"/>
              </a:rPr>
              <a:t> </a:t>
            </a:r>
            <a:r>
              <a:rPr lang="en-GB" sz="1100" dirty="0">
                <a:latin typeface="Helvetica" panose="020B0604020202020204" pitchFamily="34" charset="0"/>
              </a:rPr>
              <a:t>new debt problems every </a:t>
            </a:r>
            <a:r>
              <a:rPr lang="en-GB" sz="1100" i="1" dirty="0">
                <a:latin typeface="Helvetica" panose="020B0604020202020204" pitchFamily="34" charset="0"/>
              </a:rPr>
              <a:t>working day</a:t>
            </a:r>
            <a:r>
              <a:rPr lang="en-GB" sz="1100" dirty="0">
                <a:latin typeface="Helvetica" panose="020B0604020202020204" pitchFamily="34" charset="0"/>
              </a:rPr>
              <a:t> during the year ending March 2015.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49200" y="6895992"/>
            <a:ext cx="6156000" cy="2616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</a:pPr>
            <a:r>
              <a:rPr lang="en-GB" sz="1100" b="1" dirty="0">
                <a:solidFill>
                  <a:srgbClr val="63B221"/>
                </a:solidFill>
                <a:latin typeface="Helvetica" panose="020B0604020202020204" pitchFamily="34" charset="0"/>
              </a:rPr>
              <a:t>42</a:t>
            </a:r>
            <a:r>
              <a:rPr lang="en-GB" sz="1100" b="1" dirty="0">
                <a:latin typeface="Helvetica" panose="020B0604020202020204" pitchFamily="34" charset="0"/>
              </a:rPr>
              <a:t> </a:t>
            </a:r>
            <a:r>
              <a:rPr lang="en-GB" sz="1100" dirty="0">
                <a:latin typeface="Helvetica" panose="020B0604020202020204" pitchFamily="34" charset="0"/>
              </a:rPr>
              <a:t>properties are repossessed every day, or one every </a:t>
            </a:r>
            <a:r>
              <a:rPr lang="en-GB" sz="1100" b="1" dirty="0">
                <a:solidFill>
                  <a:srgbClr val="63B221"/>
                </a:solidFill>
                <a:latin typeface="Helvetica" panose="020B0604020202020204" pitchFamily="34" charset="0"/>
              </a:rPr>
              <a:t>34 min 20 seconds</a:t>
            </a:r>
            <a:r>
              <a:rPr lang="en-GB" sz="1100" dirty="0" smtClean="0">
                <a:latin typeface="Helvetica" panose="020B0604020202020204" pitchFamily="34" charset="0"/>
              </a:rPr>
              <a:t>.</a:t>
            </a:r>
            <a:endParaRPr lang="en-GB" sz="1100" dirty="0">
              <a:latin typeface="Helvetica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0500" y="7337272"/>
            <a:ext cx="6156000" cy="2616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>
              <a:buClr>
                <a:schemeClr val="tx1"/>
              </a:buClr>
            </a:pPr>
            <a:r>
              <a:rPr lang="en-GB" sz="1100" dirty="0">
                <a:latin typeface="Helvetica" panose="020B0604020202020204" pitchFamily="34" charset="0"/>
              </a:rPr>
              <a:t>The number of mortgages with arrears of over 2.5% of the remaining balance fell by </a:t>
            </a:r>
            <a:r>
              <a:rPr lang="en-GB" sz="1100" b="1" dirty="0">
                <a:solidFill>
                  <a:srgbClr val="63B221"/>
                </a:solidFill>
                <a:latin typeface="Helvetica" panose="020B0604020202020204" pitchFamily="34" charset="0"/>
              </a:rPr>
              <a:t>62 </a:t>
            </a:r>
            <a:r>
              <a:rPr lang="en-GB" sz="1100" dirty="0">
                <a:latin typeface="Helvetica" panose="020B0604020202020204" pitchFamily="34" charset="0"/>
              </a:rPr>
              <a:t>a day.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49200" y="4737309"/>
            <a:ext cx="6156000" cy="4308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>
              <a:buClr>
                <a:schemeClr val="tx1"/>
              </a:buClr>
            </a:pPr>
            <a:r>
              <a:rPr lang="en-GB" sz="1100" b="1" dirty="0">
                <a:solidFill>
                  <a:srgbClr val="63B221"/>
                </a:solidFill>
                <a:latin typeface="Helvetica" panose="020B0604020202020204" pitchFamily="34" charset="0"/>
              </a:rPr>
              <a:t>35.8 million</a:t>
            </a:r>
            <a:r>
              <a:rPr lang="en-GB" sz="1100" dirty="0">
                <a:solidFill>
                  <a:srgbClr val="63B221"/>
                </a:solidFill>
                <a:latin typeface="Helvetica" panose="020B0604020202020204" pitchFamily="34" charset="0"/>
              </a:rPr>
              <a:t> </a:t>
            </a:r>
            <a:r>
              <a:rPr lang="en-GB" sz="1100" dirty="0">
                <a:latin typeface="Helvetica" panose="020B0604020202020204" pitchFamily="34" charset="0"/>
              </a:rPr>
              <a:t>plastic card purchase transactions were made every day in July 2015, with a total value of </a:t>
            </a:r>
            <a:r>
              <a:rPr lang="en-GB" sz="1100" b="1" dirty="0">
                <a:solidFill>
                  <a:srgbClr val="63B221"/>
                </a:solidFill>
                <a:latin typeface="Helvetica" panose="020B0604020202020204" pitchFamily="34" charset="0"/>
              </a:rPr>
              <a:t>£1.65 </a:t>
            </a:r>
            <a:r>
              <a:rPr lang="en-GB" sz="1100" b="1" dirty="0" smtClean="0">
                <a:solidFill>
                  <a:srgbClr val="63B221"/>
                </a:solidFill>
                <a:latin typeface="Helvetica" panose="020B0604020202020204" pitchFamily="34" charset="0"/>
              </a:rPr>
              <a:t>billion.</a:t>
            </a:r>
            <a:endParaRPr lang="en-GB" sz="1100" dirty="0">
              <a:latin typeface="Helvetica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0500" y="7752749"/>
            <a:ext cx="6156000" cy="2616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/>
            <a:r>
              <a:rPr lang="en-GB" sz="1100" dirty="0">
                <a:latin typeface="Helvetica" panose="020B0604020202020204" pitchFamily="34" charset="0"/>
              </a:rPr>
              <a:t>The number of people unemployed for over 12 months fell by </a:t>
            </a:r>
            <a:r>
              <a:rPr lang="en-GB" sz="1100" b="1" dirty="0">
                <a:solidFill>
                  <a:srgbClr val="63B221"/>
                </a:solidFill>
                <a:latin typeface="Helvetica" panose="020B0604020202020204" pitchFamily="34" charset="0"/>
              </a:rPr>
              <a:t>142 </a:t>
            </a:r>
            <a:r>
              <a:rPr lang="en-GB" sz="1100" dirty="0">
                <a:latin typeface="Helvetica" panose="020B0604020202020204" pitchFamily="34" charset="0"/>
              </a:rPr>
              <a:t>per day.</a:t>
            </a:r>
          </a:p>
        </p:txBody>
      </p:sp>
      <p:pic>
        <p:nvPicPr>
          <p:cNvPr id="25" name="Picture 2" descr="C:\Users\Lauren\Dropbox\TMC brand\Logos\TMC_logo_Black_Horizontal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58"/>
          <a:stretch/>
        </p:blipFill>
        <p:spPr bwMode="auto">
          <a:xfrm>
            <a:off x="177801" y="57150"/>
            <a:ext cx="6591300" cy="1333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618649" y="1288016"/>
            <a:ext cx="5620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Helvetica" panose="020B0604020202020204" pitchFamily="34" charset="0"/>
              </a:rPr>
              <a:t>The Money Statistics – </a:t>
            </a:r>
            <a:r>
              <a:rPr lang="en-GB" b="1" dirty="0" smtClean="0">
                <a:latin typeface="Helvetica" panose="020B0604020202020204" pitchFamily="34" charset="0"/>
              </a:rPr>
              <a:t>October </a:t>
            </a:r>
            <a:r>
              <a:rPr lang="en-GB" b="1" dirty="0" smtClean="0">
                <a:latin typeface="Helvetica" panose="020B0604020202020204" pitchFamily="34" charset="0"/>
              </a:rPr>
              <a:t>2015 summary</a:t>
            </a:r>
            <a:endParaRPr lang="en-GB" b="1" dirty="0">
              <a:latin typeface="Helvetica" panose="020B0604020202020204" pitchFamily="34" charset="0"/>
            </a:endParaRPr>
          </a:p>
        </p:txBody>
      </p:sp>
      <p:pic>
        <p:nvPicPr>
          <p:cNvPr id="32" name="Picture 2" descr="http://themoneycharity.org.uk/assets/img/stat-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584" y="1607769"/>
            <a:ext cx="1417981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340500" y="8195543"/>
            <a:ext cx="6156000" cy="2616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</a:pPr>
            <a:r>
              <a:rPr lang="en-GB" sz="1100" b="1" dirty="0">
                <a:solidFill>
                  <a:srgbClr val="63B221"/>
                </a:solidFill>
                <a:latin typeface="Helvetica" panose="020B0604020202020204" pitchFamily="34" charset="0"/>
              </a:rPr>
              <a:t>1,155 </a:t>
            </a:r>
            <a:r>
              <a:rPr lang="en-GB" sz="1100" dirty="0">
                <a:latin typeface="Helvetica" panose="020B0604020202020204" pitchFamily="34" charset="0"/>
              </a:rPr>
              <a:t>people a day reported they had become redundant between April and June</a:t>
            </a:r>
            <a:r>
              <a:rPr lang="en-GB" sz="1100" dirty="0" smtClean="0">
                <a:latin typeface="Helvetica" panose="020B0604020202020204" pitchFamily="34" charset="0"/>
              </a:rPr>
              <a:t>.</a:t>
            </a:r>
            <a:endParaRPr lang="en-GB" sz="1100" dirty="0">
              <a:latin typeface="Helvetica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40500" y="5724282"/>
            <a:ext cx="6156000" cy="4308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>
              <a:buClr>
                <a:schemeClr val="tx1"/>
              </a:buClr>
            </a:pPr>
            <a:r>
              <a:rPr lang="en-GB" sz="1100" b="1" dirty="0">
                <a:solidFill>
                  <a:srgbClr val="63B221"/>
                </a:solidFill>
                <a:latin typeface="Helvetica" panose="020B0604020202020204" pitchFamily="34" charset="0"/>
              </a:rPr>
              <a:t>2,330</a:t>
            </a:r>
            <a:r>
              <a:rPr lang="en-GB" sz="1100" dirty="0">
                <a:latin typeface="Helvetica" panose="020B0604020202020204" pitchFamily="34" charset="0"/>
              </a:rPr>
              <a:t> Consumer County Court Judgements (CCJs) are issued every day, with an average value of </a:t>
            </a:r>
            <a:r>
              <a:rPr lang="en-GB" sz="1100" b="1" dirty="0">
                <a:latin typeface="Helvetica" panose="020B0604020202020204" pitchFamily="34" charset="0"/>
              </a:rPr>
              <a:t>£2,171</a:t>
            </a:r>
            <a:r>
              <a:rPr lang="en-GB" sz="1100" dirty="0">
                <a:latin typeface="Helvetica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614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runge-Background-grey.png"/>
          <p:cNvPicPr>
            <a:picLocks noChangeAspect="1"/>
          </p:cNvPicPr>
          <p:nvPr/>
        </p:nvPicPr>
        <p:blipFill>
          <a:blip r:embed="rId3">
            <a:alphaModFix amt="2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pic>
        <p:nvPicPr>
          <p:cNvPr id="14" name="Picture 2" descr="C:\Users\Lauren\Dropbox\TMC brand\Logos\TMC_logo_Black_Horizontal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58"/>
          <a:stretch/>
        </p:blipFill>
        <p:spPr bwMode="auto">
          <a:xfrm>
            <a:off x="0" y="8639313"/>
            <a:ext cx="2494597" cy="50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05275" y="8772525"/>
            <a:ext cx="25336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1" dirty="0" smtClean="0">
                <a:latin typeface="Helvetica" panose="020B0604020202020204" pitchFamily="34" charset="0"/>
              </a:rPr>
              <a:t>www.themoneycharity.org.uk</a:t>
            </a:r>
            <a:endParaRPr lang="en-GB" sz="1100" b="1" dirty="0">
              <a:latin typeface="Helvetica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9200" y="4389825"/>
            <a:ext cx="6156959" cy="4308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Helvetica" panose="020B0604020202020204" pitchFamily="34" charset="0"/>
              </a:rPr>
              <a:t>People in the UK owed </a:t>
            </a:r>
            <a:r>
              <a:rPr lang="en-GB" sz="1100" b="1" dirty="0">
                <a:latin typeface="Helvetica" panose="020B0604020202020204" pitchFamily="34" charset="0"/>
              </a:rPr>
              <a:t>£1.447 trillion</a:t>
            </a:r>
            <a:r>
              <a:rPr lang="en-GB" sz="1100" dirty="0">
                <a:latin typeface="Helvetica" panose="020B0604020202020204" pitchFamily="34" charset="0"/>
              </a:rPr>
              <a:t> at the end of August 2015. This is up from £1.414 trillion at the end of August 2014 – an extra </a:t>
            </a:r>
            <a:r>
              <a:rPr lang="en-GB" sz="1100" b="1" dirty="0">
                <a:solidFill>
                  <a:srgbClr val="2D4186"/>
                </a:solidFill>
                <a:latin typeface="Helvetica" panose="020B0604020202020204" pitchFamily="34" charset="0"/>
              </a:rPr>
              <a:t>£635 </a:t>
            </a:r>
            <a:r>
              <a:rPr lang="en-GB" sz="1100" dirty="0">
                <a:latin typeface="Helvetica" panose="020B0604020202020204" pitchFamily="34" charset="0"/>
              </a:rPr>
              <a:t>per UK adult.</a:t>
            </a:r>
            <a:endParaRPr lang="en-GB" sz="1100" dirty="0">
              <a:latin typeface="Helvetica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9200" y="4961397"/>
            <a:ext cx="6156959" cy="4308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Helvetica" panose="020B0604020202020204" pitchFamily="34" charset="0"/>
              </a:rPr>
              <a:t>The average total debt per household – including mortgages – was </a:t>
            </a:r>
            <a:r>
              <a:rPr lang="en-GB" sz="1100" b="1" dirty="0">
                <a:solidFill>
                  <a:srgbClr val="2D4186"/>
                </a:solidFill>
                <a:latin typeface="Helvetica" panose="020B0604020202020204" pitchFamily="34" charset="0"/>
              </a:rPr>
              <a:t>£54,178</a:t>
            </a:r>
            <a:r>
              <a:rPr lang="en-GB" sz="1100" dirty="0">
                <a:solidFill>
                  <a:srgbClr val="2D4186"/>
                </a:solidFill>
                <a:latin typeface="Helvetica" panose="020B0604020202020204" pitchFamily="34" charset="0"/>
              </a:rPr>
              <a:t> </a:t>
            </a:r>
            <a:r>
              <a:rPr lang="en-GB" sz="1100" dirty="0">
                <a:latin typeface="Helvetica" panose="020B0604020202020204" pitchFamily="34" charset="0"/>
              </a:rPr>
              <a:t>in August. The revised figure for July was £54,047.</a:t>
            </a:r>
            <a:endParaRPr lang="en-GB" sz="1100" dirty="0">
              <a:latin typeface="Helvetica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9200" y="5547483"/>
            <a:ext cx="6156959" cy="4308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Helvetica" panose="020B0604020202020204" pitchFamily="34" charset="0"/>
              </a:rPr>
              <a:t>Per adult in the UK that’s an average debt of </a:t>
            </a:r>
            <a:r>
              <a:rPr lang="en-GB" sz="1100" b="1" dirty="0">
                <a:solidFill>
                  <a:srgbClr val="2D4186"/>
                </a:solidFill>
                <a:latin typeface="Helvetica" panose="020B0604020202020204" pitchFamily="34" charset="0"/>
              </a:rPr>
              <a:t>£28,578 </a:t>
            </a:r>
            <a:r>
              <a:rPr lang="en-GB" sz="1100" dirty="0">
                <a:latin typeface="Helvetica" panose="020B0604020202020204" pitchFamily="34" charset="0"/>
              </a:rPr>
              <a:t>in August – around </a:t>
            </a:r>
            <a:r>
              <a:rPr lang="en-GB" sz="1100" b="1" dirty="0">
                <a:solidFill>
                  <a:srgbClr val="2D4186"/>
                </a:solidFill>
                <a:latin typeface="Helvetica" panose="020B0604020202020204" pitchFamily="34" charset="0"/>
              </a:rPr>
              <a:t>112%</a:t>
            </a:r>
            <a:r>
              <a:rPr lang="en-GB" sz="1100" dirty="0">
                <a:latin typeface="Helvetica" panose="020B0604020202020204" pitchFamily="34" charset="0"/>
              </a:rPr>
              <a:t> of average earnings. This is up from a revised £28,647 in July.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9200" y="6137746"/>
            <a:ext cx="6156959" cy="93871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Helvetica" panose="020B0604020202020204" pitchFamily="34" charset="0"/>
              </a:rPr>
              <a:t>Based on August 2015 trends, the UK's total interest repayments on personal debt over a 12 month period would have been</a:t>
            </a:r>
            <a:r>
              <a:rPr lang="en-GB" sz="1100" b="1" dirty="0">
                <a:latin typeface="Helvetica" panose="020B0604020202020204" pitchFamily="34" charset="0"/>
              </a:rPr>
              <a:t> </a:t>
            </a:r>
            <a:r>
              <a:rPr lang="en-GB" sz="1100" b="1" dirty="0">
                <a:solidFill>
                  <a:srgbClr val="2D4186"/>
                </a:solidFill>
                <a:latin typeface="Helvetica" panose="020B0604020202020204" pitchFamily="34" charset="0"/>
              </a:rPr>
              <a:t>£53.077 billion</a:t>
            </a:r>
            <a:r>
              <a:rPr lang="en-GB" sz="1100" dirty="0">
                <a:latin typeface="Helvetica" panose="020B0604020202020204" pitchFamily="34" charset="0"/>
              </a:rPr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Helvetica" panose="020B0604020202020204" pitchFamily="34" charset="0"/>
              </a:rPr>
              <a:t>That’s an average of </a:t>
            </a:r>
            <a:r>
              <a:rPr lang="en-GB" sz="1100" b="1" dirty="0">
                <a:solidFill>
                  <a:srgbClr val="2D4186"/>
                </a:solidFill>
                <a:latin typeface="Helvetica" panose="020B0604020202020204" pitchFamily="34" charset="0"/>
              </a:rPr>
              <a:t>£145 million</a:t>
            </a:r>
            <a:r>
              <a:rPr lang="en-GB" sz="1100" dirty="0">
                <a:solidFill>
                  <a:srgbClr val="2D4186"/>
                </a:solidFill>
                <a:latin typeface="Helvetica" panose="020B0604020202020204" pitchFamily="34" charset="0"/>
              </a:rPr>
              <a:t> </a:t>
            </a:r>
            <a:r>
              <a:rPr lang="en-GB" sz="1100" dirty="0">
                <a:latin typeface="Helvetica" panose="020B0604020202020204" pitchFamily="34" charset="0"/>
              </a:rPr>
              <a:t>per day.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Helvetica" panose="020B0604020202020204" pitchFamily="34" charset="0"/>
              </a:rPr>
              <a:t>This means that households in the UK would have paid an average of </a:t>
            </a:r>
            <a:r>
              <a:rPr lang="en-GB" sz="1100" b="1" dirty="0">
                <a:solidFill>
                  <a:srgbClr val="2D4186"/>
                </a:solidFill>
                <a:latin typeface="Helvetica" panose="020B0604020202020204" pitchFamily="34" charset="0"/>
              </a:rPr>
              <a:t>£1,988</a:t>
            </a:r>
            <a:r>
              <a:rPr lang="en-GB" sz="1100" dirty="0">
                <a:solidFill>
                  <a:srgbClr val="2D4186"/>
                </a:solidFill>
                <a:latin typeface="Helvetica" panose="020B0604020202020204" pitchFamily="34" charset="0"/>
              </a:rPr>
              <a:t> </a:t>
            </a:r>
            <a:r>
              <a:rPr lang="en-GB" sz="1100" dirty="0">
                <a:latin typeface="Helvetica" panose="020B0604020202020204" pitchFamily="34" charset="0"/>
              </a:rPr>
              <a:t>in annual interest repayments. Per person that’s </a:t>
            </a:r>
            <a:r>
              <a:rPr lang="en-GB" sz="1100" b="1" dirty="0">
                <a:solidFill>
                  <a:schemeClr val="tx2"/>
                </a:solidFill>
                <a:latin typeface="Helvetica" panose="020B0604020202020204" pitchFamily="34" charset="0"/>
              </a:rPr>
              <a:t>£1,051 </a:t>
            </a:r>
            <a:r>
              <a:rPr lang="en-GB" sz="1100" dirty="0">
                <a:latin typeface="Helvetica" panose="020B0604020202020204" pitchFamily="34" charset="0"/>
              </a:rPr>
              <a:t>– </a:t>
            </a:r>
            <a:r>
              <a:rPr lang="en-GB" sz="1100" b="1" dirty="0">
                <a:solidFill>
                  <a:srgbClr val="2D4186"/>
                </a:solidFill>
                <a:latin typeface="Helvetica" panose="020B0604020202020204" pitchFamily="34" charset="0"/>
              </a:rPr>
              <a:t>4.12%</a:t>
            </a:r>
            <a:r>
              <a:rPr lang="en-GB" sz="1100" dirty="0">
                <a:solidFill>
                  <a:srgbClr val="2D4186"/>
                </a:solidFill>
                <a:latin typeface="Helvetica" panose="020B0604020202020204" pitchFamily="34" charset="0"/>
              </a:rPr>
              <a:t> </a:t>
            </a:r>
            <a:r>
              <a:rPr lang="en-GB" sz="1100" dirty="0">
                <a:latin typeface="Helvetica" panose="020B0604020202020204" pitchFamily="34" charset="0"/>
              </a:rPr>
              <a:t>of average earnings.</a:t>
            </a:r>
            <a:endParaRPr lang="en-GB" sz="1100" dirty="0">
              <a:latin typeface="Helvetica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9200" y="7231832"/>
            <a:ext cx="6156959" cy="6001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Helvetica" panose="020B0604020202020204" pitchFamily="34" charset="0"/>
              </a:rPr>
              <a:t>Outstanding consumer credit lending was </a:t>
            </a:r>
            <a:r>
              <a:rPr lang="en-GB" sz="1100" b="1" dirty="0">
                <a:latin typeface="Helvetica" panose="020B0604020202020204" pitchFamily="34" charset="0"/>
              </a:rPr>
              <a:t>£174.05 billion</a:t>
            </a:r>
            <a:r>
              <a:rPr lang="en-GB" sz="1100" dirty="0">
                <a:latin typeface="Helvetica" panose="020B0604020202020204" pitchFamily="34" charset="0"/>
              </a:rPr>
              <a:t> at the end of August 2015.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Helvetica" panose="020B0604020202020204" pitchFamily="34" charset="0"/>
              </a:rPr>
              <a:t>This is up from £162.8 billion at the end of August 2014, and is an increase of </a:t>
            </a:r>
            <a:r>
              <a:rPr lang="en-GB" sz="1100" b="1" dirty="0">
                <a:solidFill>
                  <a:srgbClr val="2D4186"/>
                </a:solidFill>
                <a:latin typeface="Helvetica" panose="020B0604020202020204" pitchFamily="34" charset="0"/>
              </a:rPr>
              <a:t>£223.32 </a:t>
            </a:r>
            <a:r>
              <a:rPr lang="en-GB" sz="1100" dirty="0">
                <a:latin typeface="Helvetica" panose="020B0604020202020204" pitchFamily="34" charset="0"/>
              </a:rPr>
              <a:t>for every adult in the UK.</a:t>
            </a:r>
            <a:endParaRPr lang="en-GB" sz="1100" dirty="0">
              <a:latin typeface="Helvetica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9200" y="7966690"/>
            <a:ext cx="6156959" cy="4308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Helvetica" panose="020B0604020202020204" pitchFamily="34" charset="0"/>
              </a:rPr>
              <a:t>Per household, that’s an average consumer credit debt of </a:t>
            </a:r>
            <a:r>
              <a:rPr lang="en-GB" sz="1100" b="1" dirty="0">
                <a:solidFill>
                  <a:srgbClr val="2D4186"/>
                </a:solidFill>
                <a:latin typeface="Helvetica" panose="020B0604020202020204" pitchFamily="34" charset="0"/>
              </a:rPr>
              <a:t>£6,518 </a:t>
            </a:r>
            <a:r>
              <a:rPr lang="en-GB" sz="1100" dirty="0">
                <a:latin typeface="Helvetica" panose="020B0604020202020204" pitchFamily="34" charset="0"/>
              </a:rPr>
              <a:t>in August, up from a revised £6,506</a:t>
            </a:r>
            <a:r>
              <a:rPr lang="en-GB" sz="1100" b="1" dirty="0">
                <a:solidFill>
                  <a:srgbClr val="2D4186"/>
                </a:solidFill>
                <a:latin typeface="Helvetica" panose="020B0604020202020204" pitchFamily="34" charset="0"/>
              </a:rPr>
              <a:t>  </a:t>
            </a:r>
            <a:r>
              <a:rPr lang="en-GB" sz="1100" dirty="0">
                <a:latin typeface="Helvetica" panose="020B0604020202020204" pitchFamily="34" charset="0"/>
              </a:rPr>
              <a:t>in July - or </a:t>
            </a:r>
            <a:r>
              <a:rPr lang="en-GB" sz="1100" b="1" dirty="0">
                <a:solidFill>
                  <a:srgbClr val="2D4186"/>
                </a:solidFill>
                <a:latin typeface="Helvetica" panose="020B0604020202020204" pitchFamily="34" charset="0"/>
              </a:rPr>
              <a:t>£422.35 </a:t>
            </a:r>
            <a:r>
              <a:rPr lang="en-GB" sz="1100" dirty="0">
                <a:latin typeface="Helvetica" panose="020B0604020202020204" pitchFamily="34" charset="0"/>
              </a:rPr>
              <a:t>extra per household over the year.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7946" y="3899883"/>
            <a:ext cx="33958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Helvetica" panose="020B0604020202020204" pitchFamily="34" charset="0"/>
              </a:rPr>
              <a:t>Personal debt in the UK</a:t>
            </a:r>
            <a:endParaRPr lang="en-GB" sz="1600" b="1" dirty="0">
              <a:latin typeface="Helvetica" panose="020B0604020202020204" pitchFamily="34" charset="0"/>
            </a:endParaRPr>
          </a:p>
        </p:txBody>
      </p:sp>
      <p:pic>
        <p:nvPicPr>
          <p:cNvPr id="22" name="Picture 2" descr="http://themoneycharity.org.uk/assets/img/stat-6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821" y="3018225"/>
            <a:ext cx="1417982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49200" y="1813224"/>
            <a:ext cx="6156959" cy="2616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>
              <a:buClr>
                <a:schemeClr val="tx1"/>
              </a:buClr>
            </a:pPr>
            <a:r>
              <a:rPr lang="en-GB" sz="1100" b="1" dirty="0">
                <a:solidFill>
                  <a:srgbClr val="63B221"/>
                </a:solidFill>
                <a:latin typeface="Helvetica" panose="020B0604020202020204" pitchFamily="34" charset="0"/>
              </a:rPr>
              <a:t>53 </a:t>
            </a:r>
            <a:r>
              <a:rPr lang="en-GB" sz="1100" dirty="0">
                <a:latin typeface="Helvetica" panose="020B0604020202020204" pitchFamily="34" charset="0"/>
              </a:rPr>
              <a:t>mortgage possession claims and </a:t>
            </a:r>
            <a:r>
              <a:rPr lang="en-GB" sz="1100" b="1" dirty="0">
                <a:solidFill>
                  <a:srgbClr val="63B221"/>
                </a:solidFill>
                <a:latin typeface="Helvetica" panose="020B0604020202020204" pitchFamily="34" charset="0"/>
              </a:rPr>
              <a:t>38 </a:t>
            </a:r>
            <a:r>
              <a:rPr lang="en-GB" sz="1100" dirty="0">
                <a:latin typeface="Helvetica" panose="020B0604020202020204" pitchFamily="34" charset="0"/>
              </a:rPr>
              <a:t>mortgage possession orders are made every day.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9200" y="1388338"/>
            <a:ext cx="6156959" cy="2616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Helvetica" panose="020B0604020202020204" pitchFamily="34" charset="0"/>
              </a:rPr>
              <a:t>Borrowers would repay </a:t>
            </a:r>
            <a:r>
              <a:rPr lang="en-GB" sz="1100" b="1" dirty="0">
                <a:solidFill>
                  <a:srgbClr val="63B221"/>
                </a:solidFill>
                <a:latin typeface="Helvetica" panose="020B0604020202020204" pitchFamily="34" charset="0"/>
              </a:rPr>
              <a:t>£145m</a:t>
            </a:r>
            <a:r>
              <a:rPr lang="en-GB" sz="1100" b="1" dirty="0">
                <a:solidFill>
                  <a:srgbClr val="E04C79"/>
                </a:solidFill>
                <a:latin typeface="Helvetica" panose="020B0604020202020204" pitchFamily="34" charset="0"/>
              </a:rPr>
              <a:t> </a:t>
            </a:r>
            <a:r>
              <a:rPr lang="en-GB" sz="1100" dirty="0">
                <a:latin typeface="Helvetica" panose="020B0604020202020204" pitchFamily="34" charset="0"/>
              </a:rPr>
              <a:t>a day in interest over a year, based on August 2015 trends</a:t>
            </a:r>
            <a:endParaRPr lang="en-GB" sz="1100" dirty="0">
              <a:latin typeface="Helvetica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9200" y="501862"/>
            <a:ext cx="6156959" cy="2616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100" dirty="0" smtClean="0">
                <a:latin typeface="Helvetica" panose="020B0604020202020204" pitchFamily="34" charset="0"/>
              </a:rPr>
              <a:t>The </a:t>
            </a:r>
            <a:r>
              <a:rPr lang="en-GB" sz="1100" dirty="0">
                <a:latin typeface="Helvetica" panose="020B0604020202020204" pitchFamily="34" charset="0"/>
              </a:rPr>
              <a:t>Government </a:t>
            </a:r>
            <a:r>
              <a:rPr lang="en-GB" sz="1100" dirty="0" smtClean="0">
                <a:latin typeface="Helvetica" panose="020B0604020202020204" pitchFamily="34" charset="0"/>
              </a:rPr>
              <a:t>borrowed </a:t>
            </a:r>
            <a:r>
              <a:rPr lang="en-GB" sz="1100" b="1" dirty="0">
                <a:solidFill>
                  <a:srgbClr val="63B221"/>
                </a:solidFill>
                <a:latin typeface="Helvetica" panose="020B0604020202020204" pitchFamily="34" charset="0"/>
              </a:rPr>
              <a:t>£390m </a:t>
            </a:r>
            <a:r>
              <a:rPr lang="en-GB" sz="1100" dirty="0">
                <a:latin typeface="Helvetica" panose="020B0604020202020204" pitchFamily="34" charset="0"/>
              </a:rPr>
              <a:t>a day during August 2015 (</a:t>
            </a:r>
            <a:r>
              <a:rPr lang="en-GB" sz="1100" b="1" dirty="0">
                <a:solidFill>
                  <a:srgbClr val="63B221"/>
                </a:solidFill>
                <a:latin typeface="Helvetica" panose="020B0604020202020204" pitchFamily="34" charset="0"/>
              </a:rPr>
              <a:t>£4,518 </a:t>
            </a:r>
            <a:r>
              <a:rPr lang="en-GB" sz="1100" dirty="0">
                <a:latin typeface="Helvetica" panose="020B0604020202020204" pitchFamily="34" charset="0"/>
              </a:rPr>
              <a:t>per second).</a:t>
            </a:r>
            <a:endParaRPr lang="en-GB" sz="1100" dirty="0">
              <a:latin typeface="Helvetica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9200" y="952643"/>
            <a:ext cx="6156959" cy="2616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/>
            <a:r>
              <a:rPr lang="en-GB" sz="1100" dirty="0">
                <a:latin typeface="Helvetica" panose="020B0604020202020204" pitchFamily="34" charset="0"/>
              </a:rPr>
              <a:t>Net lending to individuals in the UK increased by </a:t>
            </a:r>
            <a:r>
              <a:rPr lang="en-GB" sz="1100" b="1" dirty="0">
                <a:solidFill>
                  <a:srgbClr val="63B221"/>
                </a:solidFill>
                <a:latin typeface="Helvetica" panose="020B0604020202020204" pitchFamily="34" charset="0"/>
              </a:rPr>
              <a:t>£323</a:t>
            </a:r>
            <a:r>
              <a:rPr lang="en-GB" sz="1100" b="1" dirty="0">
                <a:solidFill>
                  <a:srgbClr val="E04C79"/>
                </a:solidFill>
                <a:latin typeface="Helvetica" panose="020B0604020202020204" pitchFamily="34" charset="0"/>
              </a:rPr>
              <a:t> </a:t>
            </a:r>
            <a:r>
              <a:rPr lang="en-GB" sz="1100" dirty="0">
                <a:latin typeface="Helvetica" panose="020B0604020202020204" pitchFamily="34" charset="0"/>
              </a:rPr>
              <a:t>a day.</a:t>
            </a:r>
            <a:endParaRPr lang="en-GB" sz="1100" dirty="0">
              <a:latin typeface="Helvetica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49200" y="2241748"/>
            <a:ext cx="6156959" cy="2616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>
              <a:buClr>
                <a:schemeClr val="tx1"/>
              </a:buClr>
            </a:pPr>
            <a:r>
              <a:rPr lang="en-GB" sz="1100" b="1" dirty="0">
                <a:solidFill>
                  <a:srgbClr val="63B221"/>
                </a:solidFill>
                <a:latin typeface="Helvetica" panose="020B0604020202020204" pitchFamily="34" charset="0"/>
              </a:rPr>
              <a:t>398 </a:t>
            </a:r>
            <a:r>
              <a:rPr lang="en-GB" sz="1100" dirty="0">
                <a:latin typeface="Helvetica" panose="020B0604020202020204" pitchFamily="34" charset="0"/>
              </a:rPr>
              <a:t>landlord possession claims and </a:t>
            </a:r>
            <a:r>
              <a:rPr lang="en-GB" sz="1100" b="1" dirty="0">
                <a:solidFill>
                  <a:srgbClr val="63B221"/>
                </a:solidFill>
                <a:latin typeface="Helvetica" panose="020B0604020202020204" pitchFamily="34" charset="0"/>
              </a:rPr>
              <a:t>323 </a:t>
            </a:r>
            <a:r>
              <a:rPr lang="en-GB" sz="1100" dirty="0">
                <a:latin typeface="Helvetica" panose="020B0604020202020204" pitchFamily="34" charset="0"/>
              </a:rPr>
              <a:t>landlord possession orders are made every day.</a:t>
            </a:r>
          </a:p>
        </p:txBody>
      </p:sp>
    </p:spTree>
    <p:extLst>
      <p:ext uri="{BB962C8B-B14F-4D97-AF65-F5344CB8AC3E}">
        <p14:creationId xmlns:p14="http://schemas.microsoft.com/office/powerpoint/2010/main" val="29615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runge-Background-grey.png"/>
          <p:cNvPicPr>
            <a:picLocks noChangeAspect="1"/>
          </p:cNvPicPr>
          <p:nvPr/>
        </p:nvPicPr>
        <p:blipFill>
          <a:blip r:embed="rId3">
            <a:alphaModFix amt="2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34"/>
            <a:ext cx="6858000" cy="9144000"/>
          </a:xfrm>
          <a:prstGeom prst="rect">
            <a:avLst/>
          </a:prstGeom>
        </p:spPr>
      </p:pic>
      <p:pic>
        <p:nvPicPr>
          <p:cNvPr id="11" name="Picture 2" descr="C:\Users\Lauren\Dropbox\TMC brand\Logos\TMC_logo_Black_Horizontal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58"/>
          <a:stretch/>
        </p:blipFill>
        <p:spPr bwMode="auto">
          <a:xfrm>
            <a:off x="0" y="8639312"/>
            <a:ext cx="2494597" cy="50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105275" y="8772524"/>
            <a:ext cx="25336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1" dirty="0" smtClean="0">
                <a:latin typeface="Helvetica" panose="020B0604020202020204" pitchFamily="34" charset="0"/>
              </a:rPr>
              <a:t>www.themoneycharity.org.uk</a:t>
            </a:r>
            <a:endParaRPr lang="en-GB" sz="1100" b="1" dirty="0">
              <a:latin typeface="Helvetica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1434" y="6180620"/>
            <a:ext cx="6156959" cy="6001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/>
            <a:r>
              <a:rPr lang="en-GB" sz="1100" dirty="0">
                <a:latin typeface="Helvetica" panose="020B0604020202020204" pitchFamily="34" charset="0"/>
              </a:rPr>
              <a:t>For new loans, the average Mortgage Interest rate was 2.57%. Using the latest figures from the Council of Mortgage Lenders, this means new mortgages would attract  an average of </a:t>
            </a:r>
            <a:r>
              <a:rPr lang="en-GB" sz="1100" b="1" dirty="0">
                <a:solidFill>
                  <a:srgbClr val="009FDF"/>
                </a:solidFill>
                <a:latin typeface="Helvetica" panose="020B0604020202020204" pitchFamily="34" charset="0"/>
              </a:rPr>
              <a:t>£3,814</a:t>
            </a:r>
            <a:r>
              <a:rPr lang="en-GB" sz="1100" dirty="0">
                <a:latin typeface="Helvetica" panose="020B0604020202020204" pitchFamily="34" charset="0"/>
              </a:rPr>
              <a:t> in interest over the year.</a:t>
            </a:r>
            <a:endParaRPr lang="en-GB" sz="1100" dirty="0">
              <a:latin typeface="Helvetica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9200" y="4302178"/>
            <a:ext cx="6156959" cy="4308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Helvetica" panose="020B0604020202020204" pitchFamily="34" charset="0"/>
              </a:rPr>
              <a:t>Outstanding mortgage lending stood at </a:t>
            </a:r>
            <a:r>
              <a:rPr lang="en-GB" sz="1100" b="1" dirty="0">
                <a:latin typeface="Helvetica" panose="020B0604020202020204" pitchFamily="34" charset="0"/>
              </a:rPr>
              <a:t>£1.273 trillion</a:t>
            </a:r>
            <a:r>
              <a:rPr lang="en-GB" sz="1100" dirty="0">
                <a:latin typeface="Helvetica" panose="020B0604020202020204" pitchFamily="34" charset="0"/>
              </a:rPr>
              <a:t> at the end of August.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Helvetica" panose="020B0604020202020204" pitchFamily="34" charset="0"/>
              </a:rPr>
              <a:t>This is up from £1.252 trillion at the end of August 2014.</a:t>
            </a:r>
            <a:endParaRPr lang="en-GB" sz="1100" dirty="0">
              <a:latin typeface="Helvetica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9200" y="4917189"/>
            <a:ext cx="6156959" cy="4308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/>
            <a:r>
              <a:rPr lang="en-GB" sz="1100" dirty="0">
                <a:latin typeface="Helvetica" panose="020B0604020202020204" pitchFamily="34" charset="0"/>
              </a:rPr>
              <a:t>That means that the estimated average outstanding mortgage for the 11.1m households with mortgage debt was </a:t>
            </a:r>
            <a:r>
              <a:rPr lang="en-GB" sz="1100" b="1" dirty="0">
                <a:solidFill>
                  <a:srgbClr val="009FDF"/>
                </a:solidFill>
                <a:latin typeface="Helvetica" panose="020B0604020202020204" pitchFamily="34" charset="0"/>
              </a:rPr>
              <a:t>£114,903 </a:t>
            </a:r>
            <a:r>
              <a:rPr lang="en-GB" sz="1100" dirty="0">
                <a:latin typeface="Helvetica" panose="020B0604020202020204" pitchFamily="34" charset="0"/>
              </a:rPr>
              <a:t>in August</a:t>
            </a:r>
            <a:r>
              <a:rPr lang="en-GB" sz="1100" dirty="0" smtClean="0">
                <a:latin typeface="Helvetica" panose="020B0604020202020204" pitchFamily="34" charset="0"/>
              </a:rPr>
              <a:t>.</a:t>
            </a:r>
            <a:endParaRPr lang="en-GB" sz="1100" dirty="0">
              <a:latin typeface="Helvetica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1433" y="5570243"/>
            <a:ext cx="6156959" cy="4308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Helvetica" panose="020B0604020202020204" pitchFamily="34" charset="0"/>
              </a:rPr>
              <a:t>The average Mortgage Interest rate was 3.06% at the end of August. Based on this, households with mortgages would pay an average of </a:t>
            </a:r>
            <a:r>
              <a:rPr lang="en-GB" sz="1100" b="1" dirty="0">
                <a:solidFill>
                  <a:srgbClr val="009FDF"/>
                </a:solidFill>
                <a:latin typeface="Helvetica" panose="020B0604020202020204" pitchFamily="34" charset="0"/>
              </a:rPr>
              <a:t>£3,516</a:t>
            </a:r>
            <a:r>
              <a:rPr lang="en-GB" sz="1100" dirty="0">
                <a:latin typeface="Helvetica" panose="020B0604020202020204" pitchFamily="34" charset="0"/>
              </a:rPr>
              <a:t> in mortgage interest over the year.</a:t>
            </a:r>
            <a:endParaRPr lang="en-GB" sz="1100" dirty="0">
              <a:latin typeface="Helvetica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1434" y="3518083"/>
            <a:ext cx="33958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Helvetica" panose="020B0604020202020204" pitchFamily="34" charset="0"/>
              </a:rPr>
              <a:t>Mortgages, rent, and housing</a:t>
            </a:r>
            <a:endParaRPr lang="en-GB" sz="1600" b="1" dirty="0">
              <a:latin typeface="Helvetica" panose="020B0604020202020204" pitchFamily="34" charset="0"/>
            </a:endParaRPr>
          </a:p>
        </p:txBody>
      </p:sp>
      <p:pic>
        <p:nvPicPr>
          <p:cNvPr id="28" name="d9409e50-a138-4697-97a5-903e4818ffb0" descr="image00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6" t="10076" r="5904" b="9123"/>
          <a:stretch/>
        </p:blipFill>
        <p:spPr bwMode="auto">
          <a:xfrm>
            <a:off x="5114447" y="3135736"/>
            <a:ext cx="1495386" cy="136175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350520" y="7044220"/>
            <a:ext cx="6156959" cy="6001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Helvetica" panose="020B0604020202020204" pitchFamily="34" charset="0"/>
              </a:rPr>
              <a:t>According to the Council of Mortgage Lenders, gross mortgage lending in August totalled an estimated £20 billion.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Helvetica" panose="020B0604020202020204" pitchFamily="34" charset="0"/>
              </a:rPr>
              <a:t>This is 12% higher than August 2014, but 8% down on July 2015.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50520" y="7918831"/>
            <a:ext cx="6156959" cy="4308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Helvetica" panose="020B0604020202020204" pitchFamily="34" charset="0"/>
              </a:rPr>
              <a:t>The average monthly rent for a two-bedroom house in England was £595 – in London this was £1,400 </a:t>
            </a:r>
            <a:r>
              <a:rPr lang="en-GB" sz="1100" b="1" dirty="0">
                <a:solidFill>
                  <a:srgbClr val="009FDF"/>
                </a:solidFill>
                <a:latin typeface="Helvetica" panose="020B0604020202020204" pitchFamily="34" charset="0"/>
              </a:rPr>
              <a:t>(135% higher)</a:t>
            </a:r>
            <a:r>
              <a:rPr lang="en-GB" sz="1100" dirty="0">
                <a:latin typeface="Helvetica" panose="020B0604020202020204" pitchFamily="34" charset="0"/>
              </a:rPr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9200" y="735453"/>
            <a:ext cx="6156959" cy="4308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Helvetica" panose="020B0604020202020204" pitchFamily="34" charset="0"/>
              </a:rPr>
              <a:t>It also means the average consumer credit borrowing stood at </a:t>
            </a:r>
            <a:r>
              <a:rPr lang="en-GB" sz="1100" b="1" dirty="0">
                <a:solidFill>
                  <a:srgbClr val="2D4186"/>
                </a:solidFill>
                <a:latin typeface="Helvetica" panose="020B0604020202020204" pitchFamily="34" charset="0"/>
              </a:rPr>
              <a:t>£3,446</a:t>
            </a:r>
            <a:r>
              <a:rPr lang="en-GB" sz="1100" dirty="0">
                <a:solidFill>
                  <a:srgbClr val="2D4186"/>
                </a:solidFill>
                <a:latin typeface="Helvetica" panose="020B0604020202020204" pitchFamily="34" charset="0"/>
              </a:rPr>
              <a:t> </a:t>
            </a:r>
            <a:r>
              <a:rPr lang="en-GB" sz="1100" dirty="0">
                <a:latin typeface="Helvetica" panose="020B0604020202020204" pitchFamily="34" charset="0"/>
              </a:rPr>
              <a:t>per UK adult in August. This is up from a revised £3,440 in July.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9199" y="2529493"/>
            <a:ext cx="6156959" cy="4308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Helvetica" panose="020B0604020202020204" pitchFamily="34" charset="0"/>
              </a:rPr>
              <a:t>UK Banks and Building Societies </a:t>
            </a:r>
            <a:r>
              <a:rPr lang="en-GB" sz="1100" b="1" dirty="0">
                <a:latin typeface="Helvetica" panose="020B0604020202020204" pitchFamily="34" charset="0"/>
              </a:rPr>
              <a:t>wrote off £2.950 billion</a:t>
            </a:r>
            <a:r>
              <a:rPr lang="en-GB" sz="1100" dirty="0">
                <a:latin typeface="Helvetica" panose="020B0604020202020204" pitchFamily="34" charset="0"/>
              </a:rPr>
              <a:t> of loans to individuals over the four quarters to Q2 2015.</a:t>
            </a:r>
            <a:endParaRPr lang="en-GB" sz="1100" dirty="0">
              <a:latin typeface="Helvetica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0520" y="1382282"/>
            <a:ext cx="6156959" cy="93871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Helvetica" panose="020B0604020202020204" pitchFamily="34" charset="0"/>
              </a:rPr>
              <a:t>Total credit card debt in August 2015 was </a:t>
            </a:r>
            <a:r>
              <a:rPr lang="en-GB" sz="1100" b="1" dirty="0">
                <a:latin typeface="Helvetica" panose="020B0604020202020204" pitchFamily="34" charset="0"/>
              </a:rPr>
              <a:t>£62.4bn</a:t>
            </a:r>
            <a:r>
              <a:rPr lang="en-GB" sz="1100" dirty="0">
                <a:latin typeface="Helvetica" panose="020B0604020202020204" pitchFamily="34" charset="0"/>
              </a:rPr>
              <a:t>. Per household this is </a:t>
            </a:r>
            <a:r>
              <a:rPr lang="en-GB" sz="1100" b="1" dirty="0">
                <a:latin typeface="Helvetica" panose="020B0604020202020204" pitchFamily="34" charset="0"/>
              </a:rPr>
              <a:t>£2,337 </a:t>
            </a:r>
            <a:r>
              <a:rPr lang="en-GB" sz="1100" dirty="0">
                <a:latin typeface="Helvetica" panose="020B0604020202020204" pitchFamily="34" charset="0"/>
              </a:rPr>
              <a:t>– for a credit card bearing the average interest, it would take </a:t>
            </a:r>
            <a:r>
              <a:rPr lang="en-GB" sz="1100" b="1" dirty="0">
                <a:solidFill>
                  <a:srgbClr val="2D4186"/>
                </a:solidFill>
                <a:latin typeface="Helvetica" panose="020B0604020202020204" pitchFamily="34" charset="0"/>
              </a:rPr>
              <a:t>25 years and 5 months </a:t>
            </a:r>
            <a:r>
              <a:rPr lang="en-GB" sz="1100" dirty="0">
                <a:latin typeface="Helvetica" panose="020B0604020202020204" pitchFamily="34" charset="0"/>
              </a:rPr>
              <a:t>to repay if you made only the minimum repayment each month.</a:t>
            </a:r>
          </a:p>
          <a:p>
            <a:pPr marL="171450" indent="-1714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sz="1100" dirty="0">
                <a:latin typeface="Helvetica" panose="020B0604020202020204" pitchFamily="34" charset="0"/>
              </a:rPr>
              <a:t>The minimum repayment in the first month would be </a:t>
            </a:r>
            <a:r>
              <a:rPr lang="en-GB" sz="1100" b="1" dirty="0">
                <a:solidFill>
                  <a:srgbClr val="2D4186"/>
                </a:solidFill>
                <a:latin typeface="Helvetica" panose="020B0604020202020204" pitchFamily="34" charset="0"/>
              </a:rPr>
              <a:t>£55</a:t>
            </a:r>
            <a:r>
              <a:rPr lang="en-GB" sz="1100" dirty="0">
                <a:latin typeface="Helvetica" panose="020B0604020202020204" pitchFamily="34" charset="0"/>
              </a:rPr>
              <a:t> but reduces each month. If you paid £55 </a:t>
            </a:r>
            <a:r>
              <a:rPr lang="en-GB" sz="1100" i="1" dirty="0">
                <a:latin typeface="Helvetica" panose="020B0604020202020204" pitchFamily="34" charset="0"/>
              </a:rPr>
              <a:t>every</a:t>
            </a:r>
            <a:r>
              <a:rPr lang="en-GB" sz="1100" dirty="0">
                <a:latin typeface="Helvetica" panose="020B0604020202020204" pitchFamily="34" charset="0"/>
              </a:rPr>
              <a:t> month, the debt would be cleared in around </a:t>
            </a:r>
            <a:r>
              <a:rPr lang="en-GB" sz="1100" b="1" dirty="0">
                <a:solidFill>
                  <a:srgbClr val="2D4186"/>
                </a:solidFill>
                <a:latin typeface="Helvetica" panose="020B0604020202020204" pitchFamily="34" charset="0"/>
              </a:rPr>
              <a:t>5 years and 5 months</a:t>
            </a:r>
            <a:r>
              <a:rPr lang="en-GB" sz="1100" dirty="0">
                <a:solidFill>
                  <a:srgbClr val="2D4186"/>
                </a:solidFill>
                <a:latin typeface="Helvetica" panose="020B0604020202020204" pitchFamily="34" charset="0"/>
              </a:rPr>
              <a:t>.</a:t>
            </a:r>
            <a:endParaRPr lang="en-GB" sz="1100" dirty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14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runge-Background-grey.png"/>
          <p:cNvPicPr>
            <a:picLocks noChangeAspect="1"/>
          </p:cNvPicPr>
          <p:nvPr/>
        </p:nvPicPr>
        <p:blipFill>
          <a:blip r:embed="rId3">
            <a:alphaModFix amt="2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6858000" cy="9144000"/>
          </a:xfrm>
          <a:prstGeom prst="rect">
            <a:avLst/>
          </a:prstGeom>
        </p:spPr>
      </p:pic>
      <p:pic>
        <p:nvPicPr>
          <p:cNvPr id="11" name="Picture 2" descr="C:\Users\Lauren\Dropbox\TMC brand\Logos\TMC_logo_Black_Horizontal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58"/>
          <a:stretch/>
        </p:blipFill>
        <p:spPr bwMode="auto">
          <a:xfrm>
            <a:off x="0" y="8639312"/>
            <a:ext cx="2494597" cy="50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105275" y="8772524"/>
            <a:ext cx="25336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1" dirty="0" smtClean="0">
                <a:latin typeface="Helvetica" panose="020B0604020202020204" pitchFamily="34" charset="0"/>
              </a:rPr>
              <a:t>www.themoneycharity.org.uk</a:t>
            </a:r>
            <a:endParaRPr lang="en-GB" sz="1100" b="1" dirty="0">
              <a:latin typeface="Helvetica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7710" y="2822708"/>
            <a:ext cx="6156959" cy="6001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Helvetica" panose="020B0604020202020204" pitchFamily="34" charset="0"/>
              </a:rPr>
              <a:t>It would take </a:t>
            </a:r>
            <a:r>
              <a:rPr lang="en-GB" sz="1100" b="1" dirty="0">
                <a:solidFill>
                  <a:srgbClr val="36C4AE"/>
                </a:solidFill>
                <a:latin typeface="Helvetica" panose="020B0604020202020204" pitchFamily="34" charset="0"/>
              </a:rPr>
              <a:t>22 years</a:t>
            </a:r>
            <a:r>
              <a:rPr lang="en-GB" sz="1100" dirty="0">
                <a:latin typeface="Helvetica" panose="020B0604020202020204" pitchFamily="34" charset="0"/>
              </a:rPr>
              <a:t> for someone on the average salary, saving the average amount per household every year in an average instant access savings account, to afford the average first-time buyer deposit. If they saved into a cash ISA at the same rate it would take </a:t>
            </a:r>
            <a:r>
              <a:rPr lang="en-GB" sz="1100" b="1" dirty="0">
                <a:solidFill>
                  <a:srgbClr val="36C4AE"/>
                </a:solidFill>
                <a:latin typeface="Helvetica" panose="020B0604020202020204" pitchFamily="34" charset="0"/>
              </a:rPr>
              <a:t>21 years</a:t>
            </a:r>
            <a:r>
              <a:rPr lang="en-GB" sz="1100" dirty="0">
                <a:latin typeface="Helvetica" panose="020B0604020202020204" pitchFamily="34" charset="0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7329" y="2287133"/>
            <a:ext cx="6156959" cy="4308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Helvetica" panose="020B0604020202020204" pitchFamily="34" charset="0"/>
              </a:rPr>
              <a:t>The average interest rate for an instant access savings account – not including bonus interest payments – was 0.39% in August. For a cash ISA, this was 0.88%.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7710" y="3585959"/>
            <a:ext cx="6156959" cy="4308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Helvetica" panose="020B0604020202020204" pitchFamily="34" charset="0"/>
              </a:rPr>
              <a:t>The Pensions Regulator estimates that at least </a:t>
            </a:r>
            <a:r>
              <a:rPr lang="en-GB" sz="1100" b="1" dirty="0">
                <a:latin typeface="Helvetica" panose="020B0604020202020204" pitchFamily="34" charset="0"/>
              </a:rPr>
              <a:t>5.437 million</a:t>
            </a:r>
            <a:r>
              <a:rPr lang="en-GB" sz="1100" dirty="0">
                <a:latin typeface="Helvetica" panose="020B0604020202020204" pitchFamily="34" charset="0"/>
              </a:rPr>
              <a:t> employees had joined a pension scheme under auto-enrolment by the end of August 2015.</a:t>
            </a:r>
            <a:endParaRPr lang="en-GB" sz="1100" b="1" dirty="0">
              <a:latin typeface="Helvetica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7330" y="6320663"/>
            <a:ext cx="6156959" cy="4308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/>
            <a:r>
              <a:rPr lang="en-GB" sz="1100" dirty="0">
                <a:latin typeface="Helvetica" panose="020B0604020202020204" pitchFamily="34" charset="0"/>
              </a:rPr>
              <a:t>In Q2 2015, households in the UK spent </a:t>
            </a:r>
            <a:r>
              <a:rPr lang="en-GB" sz="1100" b="1" dirty="0">
                <a:solidFill>
                  <a:srgbClr val="A760C6"/>
                </a:solidFill>
                <a:latin typeface="Helvetica" panose="020B0604020202020204" pitchFamily="34" charset="0"/>
              </a:rPr>
              <a:t>£89.11m </a:t>
            </a:r>
            <a:r>
              <a:rPr lang="en-GB" sz="1100" dirty="0">
                <a:latin typeface="Helvetica" panose="020B0604020202020204" pitchFamily="34" charset="0"/>
              </a:rPr>
              <a:t>a day on water, electricity and gas – or </a:t>
            </a:r>
            <a:r>
              <a:rPr lang="en-GB" sz="1100" b="1" dirty="0">
                <a:solidFill>
                  <a:srgbClr val="A760C6"/>
                </a:solidFill>
                <a:latin typeface="Helvetica" panose="020B0604020202020204" pitchFamily="34" charset="0"/>
              </a:rPr>
              <a:t>£3.34</a:t>
            </a:r>
            <a:r>
              <a:rPr lang="en-GB" sz="1100" dirty="0">
                <a:latin typeface="Helvetica" panose="020B0604020202020204" pitchFamily="34" charset="0"/>
              </a:rPr>
              <a:t> per household per day.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7330" y="6915929"/>
            <a:ext cx="6156959" cy="4308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Helvetica" panose="020B0604020202020204" pitchFamily="34" charset="0"/>
              </a:rPr>
              <a:t>The average interest rate on credit card lending bearing interest was </a:t>
            </a:r>
            <a:r>
              <a:rPr lang="en-GB" sz="1100" b="1" dirty="0">
                <a:latin typeface="Helvetica" panose="020B0604020202020204" pitchFamily="34" charset="0"/>
              </a:rPr>
              <a:t>17.99% </a:t>
            </a:r>
            <a:r>
              <a:rPr lang="en-GB" sz="1100" dirty="0">
                <a:latin typeface="Helvetica" panose="020B0604020202020204" pitchFamily="34" charset="0"/>
              </a:rPr>
              <a:t>in August. This is </a:t>
            </a:r>
            <a:r>
              <a:rPr lang="en-GB" sz="1100" b="1" dirty="0">
                <a:solidFill>
                  <a:srgbClr val="A760C6"/>
                </a:solidFill>
                <a:latin typeface="Helvetica" panose="020B0604020202020204" pitchFamily="34" charset="0"/>
              </a:rPr>
              <a:t>17.49%</a:t>
            </a:r>
            <a:r>
              <a:rPr lang="en-GB" sz="1100" dirty="0">
                <a:solidFill>
                  <a:srgbClr val="A760C6"/>
                </a:solidFill>
                <a:latin typeface="Helvetica" panose="020B0604020202020204" pitchFamily="34" charset="0"/>
              </a:rPr>
              <a:t> </a:t>
            </a:r>
            <a:r>
              <a:rPr lang="en-GB" sz="1100" dirty="0">
                <a:latin typeface="Helvetica" panose="020B0604020202020204" pitchFamily="34" charset="0"/>
              </a:rPr>
              <a:t>above the Bank of England Base Rate (0.5%).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2455" y="7542257"/>
            <a:ext cx="6156959" cy="4308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/>
            <a:r>
              <a:rPr lang="en-GB" sz="1100" dirty="0">
                <a:latin typeface="Helvetica" panose="020B0604020202020204" pitchFamily="34" charset="0"/>
              </a:rPr>
              <a:t>British Bankers Association figures show that 58% of credit card balances were bearing interest in August 2015.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8682" y="5402443"/>
            <a:ext cx="4145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Helvetica" panose="020B0604020202020204" pitchFamily="34" charset="0"/>
              </a:rPr>
              <a:t>Spending and loans</a:t>
            </a:r>
            <a:endParaRPr lang="en-GB" sz="1600" b="1" dirty="0">
              <a:latin typeface="Helvetica" panose="020B0604020202020204" pitchFamily="34" charset="0"/>
            </a:endParaRPr>
          </a:p>
        </p:txBody>
      </p:sp>
      <p:pic>
        <p:nvPicPr>
          <p:cNvPr id="22" name="Picture 2" descr="http://themoneycharity.org.uk/assets/img/stat-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4332" y="5059900"/>
            <a:ext cx="1408257" cy="1362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ttp://themoneycharity.org.uk/assets/img/stat-4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4333" y="322402"/>
            <a:ext cx="1484592" cy="1436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354325" y="1040418"/>
            <a:ext cx="33958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Helvetica" panose="020B0604020202020204" pitchFamily="34" charset="0"/>
              </a:rPr>
              <a:t>Savings and pensions</a:t>
            </a:r>
            <a:endParaRPr lang="en-GB" sz="1600" b="1" dirty="0">
              <a:latin typeface="Helvetica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7710" y="4175873"/>
            <a:ext cx="6156959" cy="6001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Helvetica" panose="020B0604020202020204" pitchFamily="34" charset="0"/>
              </a:rPr>
              <a:t>According to the Family Resources Survey, </a:t>
            </a:r>
            <a:r>
              <a:rPr lang="en-GB" sz="1100" b="1" dirty="0">
                <a:latin typeface="Helvetica" panose="020B0604020202020204" pitchFamily="34" charset="0"/>
              </a:rPr>
              <a:t>30%</a:t>
            </a:r>
            <a:r>
              <a:rPr lang="en-GB" sz="1100" dirty="0">
                <a:latin typeface="Helvetica" panose="020B0604020202020204" pitchFamily="34" charset="0"/>
              </a:rPr>
              <a:t> of adults actively participated in a pension in 2013/14, up </a:t>
            </a:r>
            <a:r>
              <a:rPr lang="en-GB" sz="1100" b="1" dirty="0">
                <a:latin typeface="Helvetica" panose="020B0604020202020204" pitchFamily="34" charset="0"/>
              </a:rPr>
              <a:t>4%</a:t>
            </a:r>
            <a:r>
              <a:rPr lang="en-GB" sz="1100" dirty="0">
                <a:latin typeface="Helvetica" panose="020B0604020202020204" pitchFamily="34" charset="0"/>
              </a:rPr>
              <a:t> on the previous year. This was </a:t>
            </a:r>
            <a:r>
              <a:rPr lang="en-GB" sz="1100" b="1" dirty="0">
                <a:latin typeface="Helvetica" panose="020B0604020202020204" pitchFamily="34" charset="0"/>
              </a:rPr>
              <a:t>52%</a:t>
            </a:r>
            <a:r>
              <a:rPr lang="en-GB" sz="1100" dirty="0">
                <a:latin typeface="Helvetica" panose="020B0604020202020204" pitchFamily="34" charset="0"/>
              </a:rPr>
              <a:t> for employees, and </a:t>
            </a:r>
            <a:r>
              <a:rPr lang="en-GB" sz="1100" b="1" dirty="0">
                <a:latin typeface="Helvetica" panose="020B0604020202020204" pitchFamily="34" charset="0"/>
              </a:rPr>
              <a:t>17%</a:t>
            </a:r>
            <a:r>
              <a:rPr lang="en-GB" sz="1100" dirty="0">
                <a:latin typeface="Helvetica" panose="020B0604020202020204" pitchFamily="34" charset="0"/>
              </a:rPr>
              <a:t> for the self-employed</a:t>
            </a:r>
            <a:r>
              <a:rPr lang="en-GB" sz="1100" dirty="0" smtClean="0">
                <a:latin typeface="Helvetica" panose="020B0604020202020204" pitchFamily="34" charset="0"/>
              </a:rPr>
              <a:t>.</a:t>
            </a:r>
            <a:endParaRPr lang="en-GB" sz="1100" dirty="0">
              <a:latin typeface="Helvetica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2455" y="1749132"/>
            <a:ext cx="6156959" cy="4308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Helvetica" panose="020B0604020202020204" pitchFamily="34" charset="0"/>
              </a:rPr>
              <a:t>In Q2 2015, households saved an average of </a:t>
            </a:r>
            <a:r>
              <a:rPr lang="en-GB" sz="1100" b="1" dirty="0">
                <a:latin typeface="Helvetica" panose="020B0604020202020204" pitchFamily="34" charset="0"/>
              </a:rPr>
              <a:t>4.7%</a:t>
            </a:r>
            <a:r>
              <a:rPr lang="en-GB" sz="1100" b="1" dirty="0">
                <a:solidFill>
                  <a:srgbClr val="36C4AE"/>
                </a:solidFill>
                <a:latin typeface="Helvetica" panose="020B0604020202020204" pitchFamily="34" charset="0"/>
              </a:rPr>
              <a:t> </a:t>
            </a:r>
            <a:r>
              <a:rPr lang="en-GB" sz="1100" dirty="0">
                <a:latin typeface="Helvetica" panose="020B0604020202020204" pitchFamily="34" charset="0"/>
              </a:rPr>
              <a:t>of their post-tax income, including </a:t>
            </a:r>
            <a:r>
              <a:rPr lang="en-GB" sz="1100" dirty="0" smtClean="0">
                <a:latin typeface="Helvetica" panose="020B0604020202020204" pitchFamily="34" charset="0"/>
              </a:rPr>
              <a:t>benefits</a:t>
            </a:r>
            <a:r>
              <a:rPr lang="en-GB" sz="1100" dirty="0">
                <a:latin typeface="Helvetica" panose="020B0604020202020204" pitchFamily="34" charset="0"/>
              </a:rPr>
              <a:t> </a:t>
            </a:r>
            <a:r>
              <a:rPr lang="en-GB" sz="1100" dirty="0" smtClean="0">
                <a:latin typeface="Helvetica" panose="020B0604020202020204" pitchFamily="34" charset="0"/>
              </a:rPr>
              <a:t>– the lowest since  Q3 2008.</a:t>
            </a:r>
            <a:endParaRPr lang="en-GB" sz="1100" dirty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20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runge-Background-grey.png"/>
          <p:cNvPicPr>
            <a:picLocks noChangeAspect="1"/>
          </p:cNvPicPr>
          <p:nvPr/>
        </p:nvPicPr>
        <p:blipFill>
          <a:blip r:embed="rId3">
            <a:alphaModFix amt="2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0515" y="544918"/>
            <a:ext cx="6156959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latin typeface="Helvetica" panose="020B0604020202020204" pitchFamily="34" charset="0"/>
              </a:rPr>
              <a:t>NOTES</a:t>
            </a:r>
          </a:p>
          <a:p>
            <a:pPr algn="ctr"/>
            <a:endParaRPr lang="en-GB" sz="1100" b="1" dirty="0" smtClean="0">
              <a:latin typeface="Helvetica" panose="020B0604020202020204" pitchFamily="34" charset="0"/>
            </a:endParaRPr>
          </a:p>
          <a:p>
            <a:r>
              <a:rPr lang="en-GB" sz="1100" dirty="0" smtClean="0">
                <a:latin typeface="Helvetica" panose="020B0604020202020204" pitchFamily="34" charset="0"/>
              </a:rPr>
              <a:t>The Money Statistics </a:t>
            </a:r>
            <a:r>
              <a:rPr lang="en-GB" sz="1100" dirty="0">
                <a:latin typeface="Helvetica" panose="020B0604020202020204" pitchFamily="34" charset="0"/>
              </a:rPr>
              <a:t>are compiled by </a:t>
            </a:r>
            <a:r>
              <a:rPr lang="en-GB" sz="1100" dirty="0" smtClean="0">
                <a:latin typeface="Helvetica" panose="020B0604020202020204" pitchFamily="34" charset="0"/>
              </a:rPr>
              <a:t>Frank Hobson (</a:t>
            </a:r>
            <a:r>
              <a:rPr lang="en-GB" sz="1100" dirty="0" smtClean="0">
                <a:latin typeface="Helvetica" panose="020B0604020202020204" pitchFamily="34" charset="0"/>
                <a:hlinkClick r:id="rId4"/>
              </a:rPr>
              <a:t>frank@themoneycharity.org.uk</a:t>
            </a:r>
            <a:r>
              <a:rPr lang="en-GB" sz="1100" dirty="0" smtClean="0">
                <a:latin typeface="Helvetica" panose="020B0604020202020204" pitchFamily="34" charset="0"/>
              </a:rPr>
              <a:t>).</a:t>
            </a:r>
            <a:endParaRPr lang="en-GB" sz="1100" dirty="0">
              <a:latin typeface="Helvetica" panose="020B0604020202020204" pitchFamily="34" charset="0"/>
            </a:endParaRPr>
          </a:p>
          <a:p>
            <a:r>
              <a:rPr lang="en-GB" sz="1100" dirty="0">
                <a:latin typeface="Helvetica" panose="020B0604020202020204" pitchFamily="34" charset="0"/>
              </a:rPr>
              <a:t> </a:t>
            </a:r>
            <a:r>
              <a:rPr lang="en-GB" sz="1100" dirty="0" smtClean="0">
                <a:latin typeface="Helvetica" panose="020B0604020202020204" pitchFamily="34" charset="0"/>
              </a:rPr>
              <a:t> </a:t>
            </a:r>
            <a:endParaRPr lang="en-GB" sz="1100" dirty="0">
              <a:latin typeface="Helvetica" panose="020B0604020202020204" pitchFamily="34" charset="0"/>
            </a:endParaRPr>
          </a:p>
          <a:p>
            <a:r>
              <a:rPr lang="en-GB" sz="1100" dirty="0">
                <a:latin typeface="Helvetica" panose="020B0604020202020204" pitchFamily="34" charset="0"/>
              </a:rPr>
              <a:t>You can use any of the statistics here, as long as:</a:t>
            </a:r>
          </a:p>
          <a:p>
            <a:pPr marL="628650" lvl="1" indent="-171450">
              <a:buFont typeface="Helvetica" panose="020B0604020202020204" pitchFamily="34" charset="0"/>
              <a:buChar char="•"/>
            </a:pPr>
            <a:r>
              <a:rPr lang="en-GB" sz="1100" dirty="0">
                <a:latin typeface="Helvetica" panose="020B0604020202020204" pitchFamily="34" charset="0"/>
              </a:rPr>
              <a:t>You don’t make any commercial or financial gain from their use</a:t>
            </a:r>
          </a:p>
          <a:p>
            <a:pPr marL="628650" lvl="1" indent="-171450">
              <a:buFont typeface="Helvetica" panose="020B0604020202020204" pitchFamily="34" charset="0"/>
              <a:buChar char="•"/>
            </a:pPr>
            <a:r>
              <a:rPr lang="en-GB" sz="1100" dirty="0">
                <a:latin typeface="Helvetica" panose="020B0604020202020204" pitchFamily="34" charset="0"/>
              </a:rPr>
              <a:t>You acknowledge us as the providers of the information.</a:t>
            </a:r>
          </a:p>
          <a:p>
            <a:endParaRPr lang="en-GB" sz="1100" dirty="0">
              <a:latin typeface="Helvetica" panose="020B0604020202020204" pitchFamily="34" charset="0"/>
            </a:endParaRPr>
          </a:p>
          <a:p>
            <a:r>
              <a:rPr lang="en-GB" sz="1100" dirty="0">
                <a:latin typeface="Helvetica" panose="020B0604020202020204" pitchFamily="34" charset="0"/>
              </a:rPr>
              <a:t>If you’d like these emailed to you every month as soon as they’re published, please sign up </a:t>
            </a:r>
            <a:r>
              <a:rPr lang="en-GB" sz="1100" dirty="0">
                <a:solidFill>
                  <a:schemeClr val="bg1"/>
                </a:solidFill>
                <a:latin typeface="Helvetica" panose="020B0604020202020204" pitchFamily="34" charset="0"/>
                <a:hlinkClick r:id="rId5"/>
              </a:rPr>
              <a:t>here</a:t>
            </a:r>
            <a:r>
              <a:rPr lang="en-GB" sz="1100" dirty="0">
                <a:latin typeface="Helvetica" panose="020B0604020202020204" pitchFamily="34" charset="0"/>
              </a:rPr>
              <a:t>.</a:t>
            </a:r>
          </a:p>
          <a:p>
            <a:endParaRPr lang="en-GB" sz="1100" dirty="0">
              <a:solidFill>
                <a:schemeClr val="bg1"/>
              </a:solidFill>
              <a:latin typeface="Helvetica" panose="020B0604020202020204" pitchFamily="34" charset="0"/>
            </a:endParaRPr>
          </a:p>
          <a:p>
            <a:r>
              <a:rPr lang="en-GB" sz="1100" dirty="0">
                <a:latin typeface="Helvetica" panose="020B0604020202020204" pitchFamily="34" charset="0"/>
              </a:rPr>
              <a:t>All statistics are from the latest available data at the time of writing</a:t>
            </a:r>
            <a:r>
              <a:rPr lang="en-GB" sz="1100" dirty="0" smtClean="0">
                <a:latin typeface="Helvetica" panose="020B0604020202020204" pitchFamily="34" charset="0"/>
              </a:rPr>
              <a:t>.</a:t>
            </a:r>
          </a:p>
          <a:p>
            <a:endParaRPr lang="en-GB" sz="1100" dirty="0">
              <a:latin typeface="Helvetica" panose="020B0604020202020204" pitchFamily="34" charset="0"/>
            </a:endParaRPr>
          </a:p>
          <a:p>
            <a:r>
              <a:rPr lang="en-GB" sz="1100" dirty="0" smtClean="0">
                <a:latin typeface="Helvetica" panose="020B0604020202020204" pitchFamily="34" charset="0"/>
              </a:rPr>
              <a:t>Throughout </a:t>
            </a:r>
            <a:r>
              <a:rPr lang="en-GB" sz="1100" dirty="0">
                <a:latin typeface="Helvetica" panose="020B0604020202020204" pitchFamily="34" charset="0"/>
              </a:rPr>
              <a:t>this document, statistics that are written in</a:t>
            </a:r>
            <a:r>
              <a:rPr lang="en-GB" sz="1100" b="1" dirty="0">
                <a:latin typeface="Helvetica" panose="020B0604020202020204" pitchFamily="34" charset="0"/>
              </a:rPr>
              <a:t> </a:t>
            </a:r>
            <a:r>
              <a:rPr lang="en-GB" sz="1100" b="1" dirty="0">
                <a:solidFill>
                  <a:srgbClr val="63B221"/>
                </a:solidFill>
                <a:latin typeface="Helvetica" panose="020B0604020202020204" pitchFamily="34" charset="0"/>
              </a:rPr>
              <a:t>colour</a:t>
            </a:r>
            <a:r>
              <a:rPr lang="en-GB" sz="1100" b="1" dirty="0">
                <a:latin typeface="Helvetica" panose="020B0604020202020204" pitchFamily="34" charset="0"/>
              </a:rPr>
              <a:t> </a:t>
            </a:r>
            <a:r>
              <a:rPr lang="en-GB" sz="1100" dirty="0">
                <a:latin typeface="Helvetica" panose="020B0604020202020204" pitchFamily="34" charset="0"/>
              </a:rPr>
              <a:t>have been calculated by The Money Charity. All the other statistics come from external sources and are written in </a:t>
            </a:r>
            <a:r>
              <a:rPr lang="en-GB" sz="1100" b="1" dirty="0">
                <a:latin typeface="Helvetica" panose="020B0604020202020204" pitchFamily="34" charset="0"/>
              </a:rPr>
              <a:t>black</a:t>
            </a:r>
            <a:r>
              <a:rPr lang="en-GB" sz="1100" dirty="0" smtClean="0">
                <a:latin typeface="Helvetica" panose="020B0604020202020204" pitchFamily="34" charset="0"/>
              </a:rPr>
              <a:t>.</a:t>
            </a:r>
          </a:p>
          <a:p>
            <a:endParaRPr lang="en-GB" sz="1100" dirty="0">
              <a:latin typeface="Helvetica" panose="020B0604020202020204" pitchFamily="34" charset="0"/>
            </a:endParaRPr>
          </a:p>
          <a:p>
            <a:pPr algn="ctr"/>
            <a:r>
              <a:rPr lang="en-GB" sz="1100" b="1" dirty="0"/>
              <a:t>We update these statistics every month with the latest data – check our </a:t>
            </a:r>
            <a:r>
              <a:rPr lang="en-GB" sz="1100" b="1" dirty="0">
                <a:hlinkClick r:id="rId6"/>
              </a:rPr>
              <a:t>website</a:t>
            </a:r>
            <a:r>
              <a:rPr lang="en-GB" sz="1100" b="1" dirty="0"/>
              <a:t> to make sure you’re reading the most recent </a:t>
            </a:r>
            <a:r>
              <a:rPr lang="en-GB" sz="1100" b="1" dirty="0" smtClean="0"/>
              <a:t>edition</a:t>
            </a:r>
            <a:endParaRPr lang="en-GB" sz="1100" b="1" dirty="0"/>
          </a:p>
        </p:txBody>
      </p:sp>
      <p:pic>
        <p:nvPicPr>
          <p:cNvPr id="11" name="Picture 2" descr="C:\Users\Lauren\Dropbox\TMC brand\Logos\TMC_logo_Black_Horizontal.pn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58"/>
          <a:stretch/>
        </p:blipFill>
        <p:spPr bwMode="auto">
          <a:xfrm>
            <a:off x="0" y="8639312"/>
            <a:ext cx="2494597" cy="50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105275" y="8772524"/>
            <a:ext cx="25336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1" dirty="0" smtClean="0">
                <a:latin typeface="Helvetica" panose="020B0604020202020204" pitchFamily="34" charset="0"/>
              </a:rPr>
              <a:t>www.themoneycharity.org.uk</a:t>
            </a:r>
            <a:endParaRPr lang="en-GB" sz="1100" b="1" dirty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75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he Money Charity">
      <a:dk1>
        <a:sysClr val="windowText" lastClr="000000"/>
      </a:dk1>
      <a:lt1>
        <a:sysClr val="window" lastClr="FFFFFF"/>
      </a:lt1>
      <a:dk2>
        <a:srgbClr val="2B388B"/>
      </a:dk2>
      <a:lt2>
        <a:srgbClr val="E6E6E6"/>
      </a:lt2>
      <a:accent1>
        <a:srgbClr val="E70087"/>
      </a:accent1>
      <a:accent2>
        <a:srgbClr val="26A5DC"/>
      </a:accent2>
      <a:accent3>
        <a:srgbClr val="37AF4A"/>
      </a:accent3>
      <a:accent4>
        <a:srgbClr val="A26DCE"/>
      </a:accent4>
      <a:accent5>
        <a:srgbClr val="32BBC0"/>
      </a:accent5>
      <a:accent6>
        <a:srgbClr val="2B388B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2622</TotalTime>
  <Words>1217</Words>
  <Application>Microsoft Office PowerPoint</Application>
  <PresentationFormat>Letter Paper (8.5x11 in)</PresentationFormat>
  <Paragraphs>77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</dc:creator>
  <cp:lastModifiedBy>Francis Hobson</cp:lastModifiedBy>
  <cp:revision>148</cp:revision>
  <cp:lastPrinted>2014-01-03T11:11:02Z</cp:lastPrinted>
  <dcterms:created xsi:type="dcterms:W3CDTF">2013-08-20T11:24:01Z</dcterms:created>
  <dcterms:modified xsi:type="dcterms:W3CDTF">2015-10-05T15:09:48Z</dcterms:modified>
</cp:coreProperties>
</file>