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sldIdLst>
    <p:sldId id="264" r:id="rId2"/>
    <p:sldId id="276" r:id="rId3"/>
    <p:sldId id="279" r:id="rId4"/>
    <p:sldId id="316" r:id="rId5"/>
    <p:sldId id="311" r:id="rId6"/>
    <p:sldId id="304" r:id="rId7"/>
    <p:sldId id="315" r:id="rId8"/>
    <p:sldId id="294" r:id="rId9"/>
    <p:sldId id="306" r:id="rId10"/>
    <p:sldId id="305" r:id="rId11"/>
    <p:sldId id="312" r:id="rId12"/>
    <p:sldId id="295" r:id="rId13"/>
    <p:sldId id="296" r:id="rId14"/>
    <p:sldId id="313" r:id="rId15"/>
    <p:sldId id="297" r:id="rId16"/>
    <p:sldId id="314" r:id="rId17"/>
    <p:sldId id="303" r:id="rId18"/>
  </p:sldIdLst>
  <p:sldSz cx="6858000" cy="9144000" type="letter"/>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4C79"/>
    <a:srgbClr val="009FDF"/>
    <a:srgbClr val="2D4186"/>
    <a:srgbClr val="63B221"/>
    <a:srgbClr val="A760C6"/>
    <a:srgbClr val="36C4AE"/>
    <a:srgbClr val="919191"/>
    <a:srgbClr val="FAE04F"/>
    <a:srgbClr val="E24A79"/>
    <a:srgbClr val="D2E24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384" autoAdjust="0"/>
    <p:restoredTop sz="94660" autoAdjust="0"/>
  </p:normalViewPr>
  <p:slideViewPr>
    <p:cSldViewPr snapToGrid="0" snapToObjects="1">
      <p:cViewPr varScale="1">
        <p:scale>
          <a:sx n="69" d="100"/>
          <a:sy n="69" d="100"/>
        </p:scale>
        <p:origin x="-3120" y="-10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amie\Dropbox\Money%20Stats\August%202014\Money%20Stats%20August%20spreadshee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amie\Dropbox\Money%20Stats\August%202014\Money%20Stats%20August%20spreadshee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amie\Dropbox\Money%20Stats\August%202014\Money%20Stats%20August%20spreadshe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sz="1800" b="1" i="0" u="none" strike="noStrike" baseline="0">
                <a:solidFill>
                  <a:srgbClr val="000000"/>
                </a:solidFill>
                <a:latin typeface="Calibri"/>
                <a:ea typeface="Calibri"/>
                <a:cs typeface="Calibri"/>
              </a:defRPr>
            </a:pPr>
            <a:r>
              <a:rPr lang="en-GB" sz="1800" b="1" i="0" baseline="0">
                <a:effectLst/>
                <a:latin typeface="Helvetica" panose="020B0604020202020204" pitchFamily="34" charset="0"/>
              </a:rPr>
              <a:t>Total UK personal debt (£bn)</a:t>
            </a:r>
            <a:endParaRPr lang="en-GB">
              <a:effectLst/>
              <a:latin typeface="Helvetica" panose="020B0604020202020204" pitchFamily="34" charset="0"/>
            </a:endParaRPr>
          </a:p>
        </c:rich>
      </c:tx>
      <c:layout/>
      <c:overlay val="0"/>
    </c:title>
    <c:autoTitleDeleted val="0"/>
    <c:view3D>
      <c:rotX val="15"/>
      <c:rotY val="20"/>
      <c:depthPercent val="100"/>
      <c:rAngAx val="1"/>
    </c:view3D>
    <c:floor>
      <c:thickness val="0"/>
    </c:floor>
    <c:sideWall>
      <c:thickness val="0"/>
    </c:sideWall>
    <c:backWall>
      <c:thickness val="0"/>
    </c:backWall>
    <c:plotArea>
      <c:layout/>
      <c:bar3DChart>
        <c:barDir val="col"/>
        <c:grouping val="stacked"/>
        <c:varyColors val="0"/>
        <c:ser>
          <c:idx val="0"/>
          <c:order val="0"/>
          <c:tx>
            <c:strRef>
              <c:f>'Graph - personal debt'!$B$1</c:f>
              <c:strCache>
                <c:ptCount val="1"/>
                <c:pt idx="0">
                  <c:v>Credit card debt</c:v>
                </c:pt>
              </c:strCache>
            </c:strRef>
          </c:tx>
          <c:invertIfNegative val="0"/>
          <c:cat>
            <c:strRef>
              <c:f>'Graph - personal debt'!$A$2:$A$24</c:f>
              <c:strCache>
                <c:ptCount val="23"/>
                <c:pt idx="0">
                  <c:v>Dec 93</c:v>
                </c:pt>
                <c:pt idx="1">
                  <c:v>Dec 94</c:v>
                </c:pt>
                <c:pt idx="2">
                  <c:v>Dec 95</c:v>
                </c:pt>
                <c:pt idx="3">
                  <c:v>Dec 96</c:v>
                </c:pt>
                <c:pt idx="4">
                  <c:v>Dec 97</c:v>
                </c:pt>
                <c:pt idx="5">
                  <c:v>Dec 98</c:v>
                </c:pt>
                <c:pt idx="6">
                  <c:v>Dec 99</c:v>
                </c:pt>
                <c:pt idx="7">
                  <c:v>Dec 00</c:v>
                </c:pt>
                <c:pt idx="8">
                  <c:v>Dec 01</c:v>
                </c:pt>
                <c:pt idx="9">
                  <c:v>Dec 02</c:v>
                </c:pt>
                <c:pt idx="10">
                  <c:v>Dec 03</c:v>
                </c:pt>
                <c:pt idx="11">
                  <c:v>Dec 04</c:v>
                </c:pt>
                <c:pt idx="12">
                  <c:v>Dec 05</c:v>
                </c:pt>
                <c:pt idx="13">
                  <c:v>Dec 06</c:v>
                </c:pt>
                <c:pt idx="14">
                  <c:v>Dec 07</c:v>
                </c:pt>
                <c:pt idx="15">
                  <c:v>Dec 08</c:v>
                </c:pt>
                <c:pt idx="16">
                  <c:v>Dec 09</c:v>
                </c:pt>
                <c:pt idx="17">
                  <c:v>Dec 10</c:v>
                </c:pt>
                <c:pt idx="18">
                  <c:v>Dec 11</c:v>
                </c:pt>
                <c:pt idx="19">
                  <c:v>Dec 12</c:v>
                </c:pt>
                <c:pt idx="20">
                  <c:v>Dec 13</c:v>
                </c:pt>
                <c:pt idx="21">
                  <c:v>May 14</c:v>
                </c:pt>
                <c:pt idx="22">
                  <c:v>Jun 14</c:v>
                </c:pt>
              </c:strCache>
            </c:strRef>
          </c:cat>
          <c:val>
            <c:numRef>
              <c:f>'Graph - personal debt'!$B$2:$B$24</c:f>
              <c:numCache>
                <c:formatCode>General</c:formatCode>
                <c:ptCount val="23"/>
                <c:pt idx="0">
                  <c:v>10.191000000000001</c:v>
                </c:pt>
                <c:pt idx="1">
                  <c:v>11.388999999999999</c:v>
                </c:pt>
                <c:pt idx="2">
                  <c:v>13.255000000000001</c:v>
                </c:pt>
                <c:pt idx="3">
                  <c:v>15.441000000000001</c:v>
                </c:pt>
                <c:pt idx="4">
                  <c:v>18.222999999999999</c:v>
                </c:pt>
                <c:pt idx="5">
                  <c:v>22.367999999999999</c:v>
                </c:pt>
                <c:pt idx="6">
                  <c:v>31.937000000000001</c:v>
                </c:pt>
                <c:pt idx="7">
                  <c:v>37.558</c:v>
                </c:pt>
                <c:pt idx="8">
                  <c:v>41.610999999999997</c:v>
                </c:pt>
                <c:pt idx="9">
                  <c:v>47.064999999999998</c:v>
                </c:pt>
                <c:pt idx="10">
                  <c:v>47.7</c:v>
                </c:pt>
                <c:pt idx="11">
                  <c:v>55.000999999999998</c:v>
                </c:pt>
                <c:pt idx="12">
                  <c:v>57.908000000000001</c:v>
                </c:pt>
                <c:pt idx="13">
                  <c:v>54.798999999999999</c:v>
                </c:pt>
                <c:pt idx="14">
                  <c:v>54.906999999999996</c:v>
                </c:pt>
                <c:pt idx="15">
                  <c:v>52.845999999999997</c:v>
                </c:pt>
                <c:pt idx="16">
                  <c:v>53.253999999999998</c:v>
                </c:pt>
                <c:pt idx="17">
                  <c:v>58.524000000000001</c:v>
                </c:pt>
                <c:pt idx="18">
                  <c:v>55.756</c:v>
                </c:pt>
                <c:pt idx="19">
                  <c:v>55.213999999999999</c:v>
                </c:pt>
                <c:pt idx="20">
                  <c:v>56.883000000000003</c:v>
                </c:pt>
                <c:pt idx="21">
                  <c:v>57.084000000000003</c:v>
                </c:pt>
                <c:pt idx="22">
                  <c:v>56.893000000000001</c:v>
                </c:pt>
              </c:numCache>
            </c:numRef>
          </c:val>
        </c:ser>
        <c:ser>
          <c:idx val="1"/>
          <c:order val="1"/>
          <c:tx>
            <c:strRef>
              <c:f>'Graph - personal debt'!$C$1</c:f>
              <c:strCache>
                <c:ptCount val="1"/>
                <c:pt idx="0">
                  <c:v>Other consumer credit debt</c:v>
                </c:pt>
              </c:strCache>
            </c:strRef>
          </c:tx>
          <c:invertIfNegative val="0"/>
          <c:cat>
            <c:strRef>
              <c:f>'Graph - personal debt'!$A$2:$A$24</c:f>
              <c:strCache>
                <c:ptCount val="23"/>
                <c:pt idx="0">
                  <c:v>Dec 93</c:v>
                </c:pt>
                <c:pt idx="1">
                  <c:v>Dec 94</c:v>
                </c:pt>
                <c:pt idx="2">
                  <c:v>Dec 95</c:v>
                </c:pt>
                <c:pt idx="3">
                  <c:v>Dec 96</c:v>
                </c:pt>
                <c:pt idx="4">
                  <c:v>Dec 97</c:v>
                </c:pt>
                <c:pt idx="5">
                  <c:v>Dec 98</c:v>
                </c:pt>
                <c:pt idx="6">
                  <c:v>Dec 99</c:v>
                </c:pt>
                <c:pt idx="7">
                  <c:v>Dec 00</c:v>
                </c:pt>
                <c:pt idx="8">
                  <c:v>Dec 01</c:v>
                </c:pt>
                <c:pt idx="9">
                  <c:v>Dec 02</c:v>
                </c:pt>
                <c:pt idx="10">
                  <c:v>Dec 03</c:v>
                </c:pt>
                <c:pt idx="11">
                  <c:v>Dec 04</c:v>
                </c:pt>
                <c:pt idx="12">
                  <c:v>Dec 05</c:v>
                </c:pt>
                <c:pt idx="13">
                  <c:v>Dec 06</c:v>
                </c:pt>
                <c:pt idx="14">
                  <c:v>Dec 07</c:v>
                </c:pt>
                <c:pt idx="15">
                  <c:v>Dec 08</c:v>
                </c:pt>
                <c:pt idx="16">
                  <c:v>Dec 09</c:v>
                </c:pt>
                <c:pt idx="17">
                  <c:v>Dec 10</c:v>
                </c:pt>
                <c:pt idx="18">
                  <c:v>Dec 11</c:v>
                </c:pt>
                <c:pt idx="19">
                  <c:v>Dec 12</c:v>
                </c:pt>
                <c:pt idx="20">
                  <c:v>Dec 13</c:v>
                </c:pt>
                <c:pt idx="21">
                  <c:v>May 14</c:v>
                </c:pt>
                <c:pt idx="22">
                  <c:v>Jun 14</c:v>
                </c:pt>
              </c:strCache>
            </c:strRef>
          </c:cat>
          <c:val>
            <c:numRef>
              <c:f>'Graph - personal debt'!$C$2:$C$24</c:f>
              <c:numCache>
                <c:formatCode>General</c:formatCode>
                <c:ptCount val="23"/>
                <c:pt idx="0">
                  <c:v>42.597999999999999</c:v>
                </c:pt>
                <c:pt idx="1">
                  <c:v>46.146999999999998</c:v>
                </c:pt>
                <c:pt idx="2">
                  <c:v>54.42</c:v>
                </c:pt>
                <c:pt idx="3">
                  <c:v>61.29</c:v>
                </c:pt>
                <c:pt idx="4">
                  <c:v>68.986000000000004</c:v>
                </c:pt>
                <c:pt idx="5">
                  <c:v>78.997</c:v>
                </c:pt>
                <c:pt idx="6">
                  <c:v>83.19</c:v>
                </c:pt>
                <c:pt idx="7">
                  <c:v>89.638999999999996</c:v>
                </c:pt>
                <c:pt idx="8">
                  <c:v>98.906999999999996</c:v>
                </c:pt>
                <c:pt idx="9">
                  <c:v>109.64400000000001</c:v>
                </c:pt>
                <c:pt idx="10">
                  <c:v>118.387</c:v>
                </c:pt>
                <c:pt idx="11">
                  <c:v>126.79600000000001</c:v>
                </c:pt>
                <c:pt idx="12">
                  <c:v>133.65199999999999</c:v>
                </c:pt>
                <c:pt idx="13">
                  <c:v>136.19399999999999</c:v>
                </c:pt>
                <c:pt idx="14">
                  <c:v>140.751</c:v>
                </c:pt>
                <c:pt idx="15">
                  <c:v>150.72</c:v>
                </c:pt>
                <c:pt idx="16">
                  <c:v>126.346</c:v>
                </c:pt>
                <c:pt idx="17">
                  <c:v>114.06100000000001</c:v>
                </c:pt>
                <c:pt idx="18">
                  <c:v>104.846</c:v>
                </c:pt>
                <c:pt idx="19">
                  <c:v>101.732</c:v>
                </c:pt>
                <c:pt idx="20">
                  <c:v>101.301</c:v>
                </c:pt>
                <c:pt idx="21">
                  <c:v>103.502</c:v>
                </c:pt>
                <c:pt idx="22">
                  <c:v>103.459</c:v>
                </c:pt>
              </c:numCache>
            </c:numRef>
          </c:val>
        </c:ser>
        <c:ser>
          <c:idx val="2"/>
          <c:order val="2"/>
          <c:tx>
            <c:strRef>
              <c:f>'Graph - personal debt'!$D$1</c:f>
              <c:strCache>
                <c:ptCount val="1"/>
                <c:pt idx="0">
                  <c:v>Secured debt</c:v>
                </c:pt>
              </c:strCache>
            </c:strRef>
          </c:tx>
          <c:invertIfNegative val="0"/>
          <c:cat>
            <c:strRef>
              <c:f>'Graph - personal debt'!$A$2:$A$24</c:f>
              <c:strCache>
                <c:ptCount val="23"/>
                <c:pt idx="0">
                  <c:v>Dec 93</c:v>
                </c:pt>
                <c:pt idx="1">
                  <c:v>Dec 94</c:v>
                </c:pt>
                <c:pt idx="2">
                  <c:v>Dec 95</c:v>
                </c:pt>
                <c:pt idx="3">
                  <c:v>Dec 96</c:v>
                </c:pt>
                <c:pt idx="4">
                  <c:v>Dec 97</c:v>
                </c:pt>
                <c:pt idx="5">
                  <c:v>Dec 98</c:v>
                </c:pt>
                <c:pt idx="6">
                  <c:v>Dec 99</c:v>
                </c:pt>
                <c:pt idx="7">
                  <c:v>Dec 00</c:v>
                </c:pt>
                <c:pt idx="8">
                  <c:v>Dec 01</c:v>
                </c:pt>
                <c:pt idx="9">
                  <c:v>Dec 02</c:v>
                </c:pt>
                <c:pt idx="10">
                  <c:v>Dec 03</c:v>
                </c:pt>
                <c:pt idx="11">
                  <c:v>Dec 04</c:v>
                </c:pt>
                <c:pt idx="12">
                  <c:v>Dec 05</c:v>
                </c:pt>
                <c:pt idx="13">
                  <c:v>Dec 06</c:v>
                </c:pt>
                <c:pt idx="14">
                  <c:v>Dec 07</c:v>
                </c:pt>
                <c:pt idx="15">
                  <c:v>Dec 08</c:v>
                </c:pt>
                <c:pt idx="16">
                  <c:v>Dec 09</c:v>
                </c:pt>
                <c:pt idx="17">
                  <c:v>Dec 10</c:v>
                </c:pt>
                <c:pt idx="18">
                  <c:v>Dec 11</c:v>
                </c:pt>
                <c:pt idx="19">
                  <c:v>Dec 12</c:v>
                </c:pt>
                <c:pt idx="20">
                  <c:v>Dec 13</c:v>
                </c:pt>
                <c:pt idx="21">
                  <c:v>May 14</c:v>
                </c:pt>
                <c:pt idx="22">
                  <c:v>Jun 14</c:v>
                </c:pt>
              </c:strCache>
            </c:strRef>
          </c:cat>
          <c:val>
            <c:numRef>
              <c:f>'Graph - personal debt'!$D$2:$D$24</c:f>
              <c:numCache>
                <c:formatCode>General</c:formatCode>
                <c:ptCount val="23"/>
                <c:pt idx="0">
                  <c:v>357.32600000000002</c:v>
                </c:pt>
                <c:pt idx="1">
                  <c:v>375.55099999999999</c:v>
                </c:pt>
                <c:pt idx="2">
                  <c:v>390.14499999999998</c:v>
                </c:pt>
                <c:pt idx="3">
                  <c:v>409.50599999999997</c:v>
                </c:pt>
                <c:pt idx="4">
                  <c:v>431.14</c:v>
                </c:pt>
                <c:pt idx="5">
                  <c:v>456.25099999999998</c:v>
                </c:pt>
                <c:pt idx="6">
                  <c:v>494.11799999999999</c:v>
                </c:pt>
                <c:pt idx="7">
                  <c:v>535.89700000000005</c:v>
                </c:pt>
                <c:pt idx="8">
                  <c:v>590.59799999999996</c:v>
                </c:pt>
                <c:pt idx="9">
                  <c:v>674.33600000000001</c:v>
                </c:pt>
                <c:pt idx="10">
                  <c:v>773.35699999999997</c:v>
                </c:pt>
                <c:pt idx="11">
                  <c:v>875.68899999999996</c:v>
                </c:pt>
                <c:pt idx="12">
                  <c:v>965.298</c:v>
                </c:pt>
                <c:pt idx="13">
                  <c:v>1077.289</c:v>
                </c:pt>
                <c:pt idx="14">
                  <c:v>1185.8810000000001</c:v>
                </c:pt>
                <c:pt idx="15">
                  <c:v>1225.097</c:v>
                </c:pt>
                <c:pt idx="16">
                  <c:v>1234.223</c:v>
                </c:pt>
                <c:pt idx="17">
                  <c:v>1238.296</c:v>
                </c:pt>
                <c:pt idx="18">
                  <c:v>1244.675</c:v>
                </c:pt>
                <c:pt idx="19">
                  <c:v>1264.864</c:v>
                </c:pt>
                <c:pt idx="20">
                  <c:v>1276.9449999999999</c:v>
                </c:pt>
                <c:pt idx="21">
                  <c:v>1284.277</c:v>
                </c:pt>
                <c:pt idx="22">
                  <c:v>1287.866</c:v>
                </c:pt>
              </c:numCache>
            </c:numRef>
          </c:val>
        </c:ser>
        <c:dLbls>
          <c:showLegendKey val="0"/>
          <c:showVal val="0"/>
          <c:showCatName val="0"/>
          <c:showSerName val="0"/>
          <c:showPercent val="0"/>
          <c:showBubbleSize val="0"/>
        </c:dLbls>
        <c:gapWidth val="150"/>
        <c:shape val="box"/>
        <c:axId val="30631808"/>
        <c:axId val="30633344"/>
        <c:axId val="0"/>
      </c:bar3DChart>
      <c:catAx>
        <c:axId val="30631808"/>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30633344"/>
        <c:crosses val="autoZero"/>
        <c:auto val="1"/>
        <c:lblAlgn val="ctr"/>
        <c:lblOffset val="100"/>
        <c:noMultiLvlLbl val="0"/>
      </c:catAx>
      <c:valAx>
        <c:axId val="30633344"/>
        <c:scaling>
          <c:orientation val="minMax"/>
        </c:scaling>
        <c:delete val="0"/>
        <c:axPos val="l"/>
        <c:majorGridlines/>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30631808"/>
        <c:crosses val="autoZero"/>
        <c:crossBetween val="between"/>
      </c:valAx>
      <c:spPr>
        <a:noFill/>
        <a:ln w="25400">
          <a:noFill/>
        </a:ln>
      </c:spPr>
    </c:plotArea>
    <c:legend>
      <c:legendPos val="t"/>
      <c:layout/>
      <c:overlay val="0"/>
      <c:txPr>
        <a:bodyPr/>
        <a:lstStyle/>
        <a:p>
          <a:pPr>
            <a:defRPr sz="1010"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Calibri"/>
                <a:ea typeface="Calibri"/>
                <a:cs typeface="Calibri"/>
              </a:defRPr>
            </a:pPr>
            <a:r>
              <a:rPr lang="en-GB"/>
              <a:t>UK</a:t>
            </a:r>
            <a:r>
              <a:rPr lang="en-GB" baseline="0"/>
              <a:t> house prices</a:t>
            </a:r>
            <a:endParaRPr lang="en-GB"/>
          </a:p>
        </c:rich>
      </c:tx>
      <c:layout/>
      <c:overlay val="0"/>
    </c:title>
    <c:autoTitleDeleted val="0"/>
    <c:plotArea>
      <c:layout/>
      <c:lineChart>
        <c:grouping val="standard"/>
        <c:varyColors val="0"/>
        <c:ser>
          <c:idx val="0"/>
          <c:order val="0"/>
          <c:tx>
            <c:strRef>
              <c:f>'Graph - house prices'!$B$1</c:f>
              <c:strCache>
                <c:ptCount val="1"/>
                <c:pt idx="0">
                  <c:v>UK house price</c:v>
                </c:pt>
              </c:strCache>
            </c:strRef>
          </c:tx>
          <c:marker>
            <c:spPr>
              <a:solidFill>
                <a:srgbClr val="E04C79"/>
              </a:solidFill>
            </c:spPr>
          </c:marker>
          <c:cat>
            <c:strRef>
              <c:f>'Graph - house prices'!$A$2:$A$33</c:f>
              <c:strCache>
                <c:ptCount val="32"/>
                <c:pt idx="0">
                  <c:v>Dec 85</c:v>
                </c:pt>
                <c:pt idx="1">
                  <c:v>Dec 86</c:v>
                </c:pt>
                <c:pt idx="2">
                  <c:v>Dec 87</c:v>
                </c:pt>
                <c:pt idx="3">
                  <c:v>Dec 88</c:v>
                </c:pt>
                <c:pt idx="4">
                  <c:v>Dec 89</c:v>
                </c:pt>
                <c:pt idx="5">
                  <c:v>Dec 90</c:v>
                </c:pt>
                <c:pt idx="6">
                  <c:v>Dec 91</c:v>
                </c:pt>
                <c:pt idx="7">
                  <c:v>Dec 92</c:v>
                </c:pt>
                <c:pt idx="8">
                  <c:v>Dec 93</c:v>
                </c:pt>
                <c:pt idx="9">
                  <c:v>Dec 94</c:v>
                </c:pt>
                <c:pt idx="10">
                  <c:v>Dec 95</c:v>
                </c:pt>
                <c:pt idx="11">
                  <c:v>Dec 96</c:v>
                </c:pt>
                <c:pt idx="12">
                  <c:v>Dec 97</c:v>
                </c:pt>
                <c:pt idx="13">
                  <c:v>Dec 98</c:v>
                </c:pt>
                <c:pt idx="14">
                  <c:v>Dec 99</c:v>
                </c:pt>
                <c:pt idx="15">
                  <c:v>Dec 00</c:v>
                </c:pt>
                <c:pt idx="16">
                  <c:v>Dec 01</c:v>
                </c:pt>
                <c:pt idx="17">
                  <c:v>Dec 02</c:v>
                </c:pt>
                <c:pt idx="18">
                  <c:v>Dec 03</c:v>
                </c:pt>
                <c:pt idx="19">
                  <c:v>Dec 04</c:v>
                </c:pt>
                <c:pt idx="20">
                  <c:v>Dec 05</c:v>
                </c:pt>
                <c:pt idx="21">
                  <c:v>Dec 06</c:v>
                </c:pt>
                <c:pt idx="22">
                  <c:v>Dec 07</c:v>
                </c:pt>
                <c:pt idx="23">
                  <c:v>Dec 08</c:v>
                </c:pt>
                <c:pt idx="24">
                  <c:v>Dec 09</c:v>
                </c:pt>
                <c:pt idx="25">
                  <c:v>Dec 10</c:v>
                </c:pt>
                <c:pt idx="26">
                  <c:v>Dec 11</c:v>
                </c:pt>
                <c:pt idx="27">
                  <c:v>Dec 12</c:v>
                </c:pt>
                <c:pt idx="28">
                  <c:v>Dec 13</c:v>
                </c:pt>
                <c:pt idx="29">
                  <c:v>Apr-14</c:v>
                </c:pt>
                <c:pt idx="30">
                  <c:v>May-14</c:v>
                </c:pt>
                <c:pt idx="31">
                  <c:v>Jun-14</c:v>
                </c:pt>
              </c:strCache>
            </c:strRef>
          </c:cat>
          <c:val>
            <c:numRef>
              <c:f>'Graph - house prices'!$B$2:$B$33</c:f>
              <c:numCache>
                <c:formatCode>"£"#,##0</c:formatCode>
                <c:ptCount val="32"/>
                <c:pt idx="0">
                  <c:v>37754</c:v>
                </c:pt>
                <c:pt idx="1">
                  <c:v>42716</c:v>
                </c:pt>
                <c:pt idx="2">
                  <c:v>49474</c:v>
                </c:pt>
                <c:pt idx="3">
                  <c:v>66463</c:v>
                </c:pt>
                <c:pt idx="4">
                  <c:v>68350</c:v>
                </c:pt>
                <c:pt idx="5">
                  <c:v>68708</c:v>
                </c:pt>
                <c:pt idx="6">
                  <c:v>66330</c:v>
                </c:pt>
                <c:pt idx="7">
                  <c:v>61169</c:v>
                </c:pt>
                <c:pt idx="8">
                  <c:v>61928</c:v>
                </c:pt>
                <c:pt idx="9">
                  <c:v>61776</c:v>
                </c:pt>
                <c:pt idx="10">
                  <c:v>60901</c:v>
                </c:pt>
                <c:pt idx="11">
                  <c:v>66017</c:v>
                </c:pt>
                <c:pt idx="12">
                  <c:v>68866</c:v>
                </c:pt>
                <c:pt idx="13">
                  <c:v>71996</c:v>
                </c:pt>
                <c:pt idx="14">
                  <c:v>81819</c:v>
                </c:pt>
                <c:pt idx="15">
                  <c:v>84350</c:v>
                </c:pt>
                <c:pt idx="16">
                  <c:v>97412</c:v>
                </c:pt>
                <c:pt idx="17">
                  <c:v>119943</c:v>
                </c:pt>
                <c:pt idx="18">
                  <c:v>140658</c:v>
                </c:pt>
                <c:pt idx="19">
                  <c:v>160563</c:v>
                </c:pt>
                <c:pt idx="20">
                  <c:v>169438</c:v>
                </c:pt>
                <c:pt idx="21">
                  <c:v>183645</c:v>
                </c:pt>
                <c:pt idx="22">
                  <c:v>195333</c:v>
                </c:pt>
                <c:pt idx="23">
                  <c:v>158437</c:v>
                </c:pt>
                <c:pt idx="24">
                  <c:v>167260</c:v>
                </c:pt>
                <c:pt idx="25">
                  <c:v>161498</c:v>
                </c:pt>
                <c:pt idx="26">
                  <c:v>157803</c:v>
                </c:pt>
                <c:pt idx="27">
                  <c:v>161903</c:v>
                </c:pt>
                <c:pt idx="28">
                  <c:v>171063.77845160084</c:v>
                </c:pt>
                <c:pt idx="29">
                  <c:v>178430</c:v>
                </c:pt>
                <c:pt idx="30">
                  <c:v>185747</c:v>
                </c:pt>
                <c:pt idx="31">
                  <c:v>186336</c:v>
                </c:pt>
              </c:numCache>
            </c:numRef>
          </c:val>
          <c:smooth val="0"/>
        </c:ser>
        <c:ser>
          <c:idx val="1"/>
          <c:order val="1"/>
          <c:tx>
            <c:strRef>
              <c:f>'Graph - house prices'!$C$1</c:f>
              <c:strCache>
                <c:ptCount val="1"/>
                <c:pt idx="0">
                  <c:v>First-time buyer house price</c:v>
                </c:pt>
              </c:strCache>
            </c:strRef>
          </c:tx>
          <c:marker>
            <c:spPr>
              <a:solidFill>
                <a:srgbClr val="009FDF"/>
              </a:solidFill>
            </c:spPr>
          </c:marker>
          <c:cat>
            <c:strRef>
              <c:f>'Graph - house prices'!$A$2:$A$33</c:f>
              <c:strCache>
                <c:ptCount val="32"/>
                <c:pt idx="0">
                  <c:v>Dec 85</c:v>
                </c:pt>
                <c:pt idx="1">
                  <c:v>Dec 86</c:v>
                </c:pt>
                <c:pt idx="2">
                  <c:v>Dec 87</c:v>
                </c:pt>
                <c:pt idx="3">
                  <c:v>Dec 88</c:v>
                </c:pt>
                <c:pt idx="4">
                  <c:v>Dec 89</c:v>
                </c:pt>
                <c:pt idx="5">
                  <c:v>Dec 90</c:v>
                </c:pt>
                <c:pt idx="6">
                  <c:v>Dec 91</c:v>
                </c:pt>
                <c:pt idx="7">
                  <c:v>Dec 92</c:v>
                </c:pt>
                <c:pt idx="8">
                  <c:v>Dec 93</c:v>
                </c:pt>
                <c:pt idx="9">
                  <c:v>Dec 94</c:v>
                </c:pt>
                <c:pt idx="10">
                  <c:v>Dec 95</c:v>
                </c:pt>
                <c:pt idx="11">
                  <c:v>Dec 96</c:v>
                </c:pt>
                <c:pt idx="12">
                  <c:v>Dec 97</c:v>
                </c:pt>
                <c:pt idx="13">
                  <c:v>Dec 98</c:v>
                </c:pt>
                <c:pt idx="14">
                  <c:v>Dec 99</c:v>
                </c:pt>
                <c:pt idx="15">
                  <c:v>Dec 00</c:v>
                </c:pt>
                <c:pt idx="16">
                  <c:v>Dec 01</c:v>
                </c:pt>
                <c:pt idx="17">
                  <c:v>Dec 02</c:v>
                </c:pt>
                <c:pt idx="18">
                  <c:v>Dec 03</c:v>
                </c:pt>
                <c:pt idx="19">
                  <c:v>Dec 04</c:v>
                </c:pt>
                <c:pt idx="20">
                  <c:v>Dec 05</c:v>
                </c:pt>
                <c:pt idx="21">
                  <c:v>Dec 06</c:v>
                </c:pt>
                <c:pt idx="22">
                  <c:v>Dec 07</c:v>
                </c:pt>
                <c:pt idx="23">
                  <c:v>Dec 08</c:v>
                </c:pt>
                <c:pt idx="24">
                  <c:v>Dec 09</c:v>
                </c:pt>
                <c:pt idx="25">
                  <c:v>Dec 10</c:v>
                </c:pt>
                <c:pt idx="26">
                  <c:v>Dec 11</c:v>
                </c:pt>
                <c:pt idx="27">
                  <c:v>Dec 12</c:v>
                </c:pt>
                <c:pt idx="28">
                  <c:v>Dec 13</c:v>
                </c:pt>
                <c:pt idx="29">
                  <c:v>Apr-14</c:v>
                </c:pt>
                <c:pt idx="30">
                  <c:v>May-14</c:v>
                </c:pt>
                <c:pt idx="31">
                  <c:v>Jun-14</c:v>
                </c:pt>
              </c:strCache>
            </c:strRef>
          </c:cat>
          <c:val>
            <c:numRef>
              <c:f>'Graph - house prices'!$C$2:$C$33</c:f>
              <c:numCache>
                <c:formatCode>"£"#,##0</c:formatCode>
                <c:ptCount val="32"/>
                <c:pt idx="0">
                  <c:v>27065</c:v>
                </c:pt>
                <c:pt idx="1">
                  <c:v>30465</c:v>
                </c:pt>
                <c:pt idx="2">
                  <c:v>35512</c:v>
                </c:pt>
                <c:pt idx="3">
                  <c:v>45574</c:v>
                </c:pt>
                <c:pt idx="4">
                  <c:v>49684</c:v>
                </c:pt>
                <c:pt idx="5">
                  <c:v>49136</c:v>
                </c:pt>
                <c:pt idx="6">
                  <c:v>48523</c:v>
                </c:pt>
                <c:pt idx="7">
                  <c:v>44297</c:v>
                </c:pt>
                <c:pt idx="8">
                  <c:v>45309</c:v>
                </c:pt>
                <c:pt idx="9">
                  <c:v>45358</c:v>
                </c:pt>
                <c:pt idx="10">
                  <c:v>44600</c:v>
                </c:pt>
                <c:pt idx="11">
                  <c:v>48167</c:v>
                </c:pt>
                <c:pt idx="12">
                  <c:v>49377</c:v>
                </c:pt>
                <c:pt idx="13">
                  <c:v>51637</c:v>
                </c:pt>
                <c:pt idx="14">
                  <c:v>59027</c:v>
                </c:pt>
                <c:pt idx="15">
                  <c:v>60315</c:v>
                </c:pt>
                <c:pt idx="16">
                  <c:v>69269</c:v>
                </c:pt>
                <c:pt idx="17">
                  <c:v>83763</c:v>
                </c:pt>
                <c:pt idx="18">
                  <c:v>99039</c:v>
                </c:pt>
                <c:pt idx="19">
                  <c:v>119711</c:v>
                </c:pt>
                <c:pt idx="20">
                  <c:v>129172</c:v>
                </c:pt>
                <c:pt idx="21">
                  <c:v>139269</c:v>
                </c:pt>
                <c:pt idx="22">
                  <c:v>147834</c:v>
                </c:pt>
                <c:pt idx="23">
                  <c:v>122164</c:v>
                </c:pt>
                <c:pt idx="24">
                  <c:v>127196</c:v>
                </c:pt>
                <c:pt idx="25">
                  <c:v>119960</c:v>
                </c:pt>
                <c:pt idx="26">
                  <c:v>116334</c:v>
                </c:pt>
                <c:pt idx="27">
                  <c:v>120812</c:v>
                </c:pt>
                <c:pt idx="28">
                  <c:v>129807.90546474082</c:v>
                </c:pt>
                <c:pt idx="29">
                  <c:v>139142.031285064</c:v>
                </c:pt>
                <c:pt idx="30">
                  <c:v>145918</c:v>
                </c:pt>
                <c:pt idx="31">
                  <c:v>141833</c:v>
                </c:pt>
              </c:numCache>
            </c:numRef>
          </c:val>
          <c:smooth val="0"/>
        </c:ser>
        <c:dLbls>
          <c:showLegendKey val="0"/>
          <c:showVal val="0"/>
          <c:showCatName val="0"/>
          <c:showSerName val="0"/>
          <c:showPercent val="0"/>
          <c:showBubbleSize val="0"/>
        </c:dLbls>
        <c:marker val="1"/>
        <c:smooth val="0"/>
        <c:axId val="31481216"/>
        <c:axId val="31488256"/>
      </c:lineChart>
      <c:catAx>
        <c:axId val="31481216"/>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31488256"/>
        <c:crosses val="autoZero"/>
        <c:auto val="1"/>
        <c:lblAlgn val="ctr"/>
        <c:lblOffset val="100"/>
        <c:noMultiLvlLbl val="0"/>
      </c:catAx>
      <c:valAx>
        <c:axId val="31488256"/>
        <c:scaling>
          <c:orientation val="minMax"/>
          <c:max val="200000"/>
          <c:min val="0"/>
        </c:scaling>
        <c:delete val="0"/>
        <c:axPos val="l"/>
        <c:majorGridlines/>
        <c:numFmt formatCode="&quot;£&quot;#,##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31481216"/>
        <c:crosses val="autoZero"/>
        <c:crossBetween val="between"/>
      </c:valAx>
      <c:spPr>
        <a:solidFill>
          <a:schemeClr val="bg1"/>
        </a:solidFill>
      </c:spPr>
    </c:plotArea>
    <c:legend>
      <c:legendPos val="t"/>
      <c:layout/>
      <c:overlay val="0"/>
      <c:txPr>
        <a:bodyPr/>
        <a:lstStyle/>
        <a:p>
          <a:pPr>
            <a:defRPr sz="925" b="0" i="0" u="none" strike="noStrike" baseline="0">
              <a:solidFill>
                <a:srgbClr val="000000"/>
              </a:solidFill>
              <a:latin typeface="Calibri"/>
              <a:ea typeface="Calibri"/>
              <a:cs typeface="Calibri"/>
            </a:defRPr>
          </a:pPr>
          <a:endParaRPr lang="en-US"/>
        </a:p>
      </c:txPr>
    </c:legend>
    <c:plotVisOnly val="1"/>
    <c:dispBlanksAs val="gap"/>
    <c:showDLblsOverMax val="0"/>
  </c:chart>
  <c:spPr>
    <a:solidFill>
      <a:schemeClr val="bg1"/>
    </a:solidFill>
    <a:ln>
      <a:solidFill>
        <a:schemeClr val="tx1"/>
      </a:solid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Helvetica" panose="020B0604020202020204" pitchFamily="34" charset="0"/>
              </a:defRPr>
            </a:pPr>
            <a:r>
              <a:rPr lang="en-GB">
                <a:latin typeface="Helvetica" panose="020B0604020202020204" pitchFamily="34" charset="0"/>
              </a:rPr>
              <a:t>Interest rates (%)</a:t>
            </a:r>
          </a:p>
        </c:rich>
      </c:tx>
      <c:layout/>
      <c:overlay val="0"/>
    </c:title>
    <c:autoTitleDeleted val="0"/>
    <c:plotArea>
      <c:layout/>
      <c:lineChart>
        <c:grouping val="standard"/>
        <c:varyColors val="0"/>
        <c:ser>
          <c:idx val="0"/>
          <c:order val="0"/>
          <c:tx>
            <c:v>£5k loan</c:v>
          </c:tx>
          <c:marker>
            <c:symbol val="none"/>
          </c:marker>
          <c:cat>
            <c:numLit>
              <c:formatCode>General</c:formatCode>
              <c:ptCount val="113"/>
              <c:pt idx="0">
                <c:v>38383</c:v>
              </c:pt>
              <c:pt idx="1">
                <c:v>38411</c:v>
              </c:pt>
              <c:pt idx="2">
                <c:v>38442</c:v>
              </c:pt>
              <c:pt idx="3">
                <c:v>38472</c:v>
              </c:pt>
              <c:pt idx="4">
                <c:v>38503</c:v>
              </c:pt>
              <c:pt idx="5">
                <c:v>38533</c:v>
              </c:pt>
              <c:pt idx="6">
                <c:v>38564</c:v>
              </c:pt>
              <c:pt idx="7">
                <c:v>38595</c:v>
              </c:pt>
              <c:pt idx="8">
                <c:v>38625</c:v>
              </c:pt>
              <c:pt idx="9">
                <c:v>38656</c:v>
              </c:pt>
              <c:pt idx="10">
                <c:v>38686</c:v>
              </c:pt>
              <c:pt idx="11">
                <c:v>38717</c:v>
              </c:pt>
              <c:pt idx="12">
                <c:v>38748</c:v>
              </c:pt>
              <c:pt idx="13">
                <c:v>38776</c:v>
              </c:pt>
              <c:pt idx="14">
                <c:v>38807</c:v>
              </c:pt>
              <c:pt idx="15">
                <c:v>38837</c:v>
              </c:pt>
              <c:pt idx="16">
                <c:v>38868</c:v>
              </c:pt>
              <c:pt idx="17">
                <c:v>38898</c:v>
              </c:pt>
              <c:pt idx="18">
                <c:v>38929</c:v>
              </c:pt>
              <c:pt idx="19">
                <c:v>38960</c:v>
              </c:pt>
              <c:pt idx="20">
                <c:v>38990</c:v>
              </c:pt>
              <c:pt idx="21">
                <c:v>39021</c:v>
              </c:pt>
              <c:pt idx="22">
                <c:v>39051</c:v>
              </c:pt>
              <c:pt idx="23">
                <c:v>39082</c:v>
              </c:pt>
              <c:pt idx="24">
                <c:v>39113</c:v>
              </c:pt>
              <c:pt idx="25">
                <c:v>39141</c:v>
              </c:pt>
              <c:pt idx="26">
                <c:v>39172</c:v>
              </c:pt>
              <c:pt idx="27">
                <c:v>39202</c:v>
              </c:pt>
              <c:pt idx="28">
                <c:v>39233</c:v>
              </c:pt>
              <c:pt idx="29">
                <c:v>39263</c:v>
              </c:pt>
              <c:pt idx="30">
                <c:v>39294</c:v>
              </c:pt>
              <c:pt idx="31">
                <c:v>39325</c:v>
              </c:pt>
              <c:pt idx="32">
                <c:v>39355</c:v>
              </c:pt>
              <c:pt idx="33">
                <c:v>39386</c:v>
              </c:pt>
              <c:pt idx="34">
                <c:v>39416</c:v>
              </c:pt>
              <c:pt idx="35">
                <c:v>39447</c:v>
              </c:pt>
              <c:pt idx="36">
                <c:v>39478</c:v>
              </c:pt>
              <c:pt idx="37">
                <c:v>39507</c:v>
              </c:pt>
              <c:pt idx="38">
                <c:v>39538</c:v>
              </c:pt>
              <c:pt idx="39">
                <c:v>39568</c:v>
              </c:pt>
              <c:pt idx="40">
                <c:v>39599</c:v>
              </c:pt>
              <c:pt idx="41">
                <c:v>39629</c:v>
              </c:pt>
              <c:pt idx="42">
                <c:v>39660</c:v>
              </c:pt>
              <c:pt idx="43">
                <c:v>39691</c:v>
              </c:pt>
              <c:pt idx="44">
                <c:v>39721</c:v>
              </c:pt>
              <c:pt idx="45">
                <c:v>39752</c:v>
              </c:pt>
              <c:pt idx="46">
                <c:v>39782</c:v>
              </c:pt>
              <c:pt idx="47">
                <c:v>39813</c:v>
              </c:pt>
              <c:pt idx="48">
                <c:v>39844</c:v>
              </c:pt>
              <c:pt idx="49">
                <c:v>39872</c:v>
              </c:pt>
              <c:pt idx="50">
                <c:v>39903</c:v>
              </c:pt>
              <c:pt idx="51">
                <c:v>39933</c:v>
              </c:pt>
              <c:pt idx="52">
                <c:v>39964</c:v>
              </c:pt>
              <c:pt idx="53">
                <c:v>39994</c:v>
              </c:pt>
              <c:pt idx="54">
                <c:v>40025</c:v>
              </c:pt>
              <c:pt idx="55">
                <c:v>40056</c:v>
              </c:pt>
              <c:pt idx="56">
                <c:v>40086</c:v>
              </c:pt>
              <c:pt idx="57">
                <c:v>40117</c:v>
              </c:pt>
              <c:pt idx="58">
                <c:v>40147</c:v>
              </c:pt>
              <c:pt idx="59">
                <c:v>40178</c:v>
              </c:pt>
              <c:pt idx="60">
                <c:v>40209</c:v>
              </c:pt>
              <c:pt idx="61">
                <c:v>40237</c:v>
              </c:pt>
              <c:pt idx="62">
                <c:v>40268</c:v>
              </c:pt>
              <c:pt idx="63">
                <c:v>40298</c:v>
              </c:pt>
              <c:pt idx="64">
                <c:v>40329</c:v>
              </c:pt>
              <c:pt idx="65">
                <c:v>40359</c:v>
              </c:pt>
              <c:pt idx="66">
                <c:v>40390</c:v>
              </c:pt>
              <c:pt idx="67">
                <c:v>40421</c:v>
              </c:pt>
              <c:pt idx="68">
                <c:v>40451</c:v>
              </c:pt>
              <c:pt idx="69">
                <c:v>40482</c:v>
              </c:pt>
              <c:pt idx="70">
                <c:v>40512</c:v>
              </c:pt>
              <c:pt idx="71">
                <c:v>40543</c:v>
              </c:pt>
              <c:pt idx="72">
                <c:v>40574</c:v>
              </c:pt>
              <c:pt idx="73">
                <c:v>40602</c:v>
              </c:pt>
              <c:pt idx="74">
                <c:v>40633</c:v>
              </c:pt>
              <c:pt idx="75">
                <c:v>40663</c:v>
              </c:pt>
              <c:pt idx="76">
                <c:v>40694</c:v>
              </c:pt>
              <c:pt idx="77">
                <c:v>40724</c:v>
              </c:pt>
              <c:pt idx="78">
                <c:v>40755</c:v>
              </c:pt>
              <c:pt idx="79">
                <c:v>40786</c:v>
              </c:pt>
              <c:pt idx="80">
                <c:v>40816</c:v>
              </c:pt>
              <c:pt idx="81">
                <c:v>40847</c:v>
              </c:pt>
              <c:pt idx="82">
                <c:v>40877</c:v>
              </c:pt>
              <c:pt idx="83">
                <c:v>40908</c:v>
              </c:pt>
              <c:pt idx="84">
                <c:v>40939</c:v>
              </c:pt>
              <c:pt idx="85">
                <c:v>40968</c:v>
              </c:pt>
              <c:pt idx="86">
                <c:v>40999</c:v>
              </c:pt>
              <c:pt idx="87">
                <c:v>41029</c:v>
              </c:pt>
              <c:pt idx="88">
                <c:v>41060</c:v>
              </c:pt>
              <c:pt idx="89">
                <c:v>41090</c:v>
              </c:pt>
              <c:pt idx="90">
                <c:v>41121</c:v>
              </c:pt>
              <c:pt idx="91">
                <c:v>41152</c:v>
              </c:pt>
              <c:pt idx="92">
                <c:v>41182</c:v>
              </c:pt>
              <c:pt idx="93">
                <c:v>41213</c:v>
              </c:pt>
              <c:pt idx="94">
                <c:v>41243</c:v>
              </c:pt>
              <c:pt idx="95">
                <c:v>41274</c:v>
              </c:pt>
              <c:pt idx="96">
                <c:v>41305</c:v>
              </c:pt>
              <c:pt idx="97">
                <c:v>41333</c:v>
              </c:pt>
              <c:pt idx="98">
                <c:v>41364</c:v>
              </c:pt>
              <c:pt idx="99">
                <c:v>41394</c:v>
              </c:pt>
              <c:pt idx="100">
                <c:v>41425</c:v>
              </c:pt>
              <c:pt idx="101">
                <c:v>41455</c:v>
              </c:pt>
              <c:pt idx="102">
                <c:v>41486</c:v>
              </c:pt>
              <c:pt idx="103">
                <c:v>41517</c:v>
              </c:pt>
              <c:pt idx="104">
                <c:v>41547</c:v>
              </c:pt>
              <c:pt idx="105">
                <c:v>41578</c:v>
              </c:pt>
              <c:pt idx="106">
                <c:v>41608</c:v>
              </c:pt>
              <c:pt idx="107">
                <c:v>41639</c:v>
              </c:pt>
              <c:pt idx="108">
                <c:v>41670</c:v>
              </c:pt>
              <c:pt idx="109">
                <c:v>41698</c:v>
              </c:pt>
              <c:pt idx="110">
                <c:v>41729</c:v>
              </c:pt>
              <c:pt idx="111">
                <c:v>41759</c:v>
              </c:pt>
              <c:pt idx="112">
                <c:v>41790</c:v>
              </c:pt>
            </c:numLit>
          </c:cat>
          <c:val>
            <c:numLit>
              <c:formatCode>General</c:formatCode>
              <c:ptCount val="113"/>
              <c:pt idx="0">
                <c:v>10.85</c:v>
              </c:pt>
              <c:pt idx="1">
                <c:v>10.76</c:v>
              </c:pt>
              <c:pt idx="2">
                <c:v>10.92</c:v>
              </c:pt>
              <c:pt idx="3">
                <c:v>10.92</c:v>
              </c:pt>
              <c:pt idx="4">
                <c:v>10.96</c:v>
              </c:pt>
              <c:pt idx="5">
                <c:v>11.08</c:v>
              </c:pt>
              <c:pt idx="6">
                <c:v>11.08</c:v>
              </c:pt>
              <c:pt idx="7">
                <c:v>10.32</c:v>
              </c:pt>
              <c:pt idx="8">
                <c:v>10.01</c:v>
              </c:pt>
              <c:pt idx="9">
                <c:v>9.86</c:v>
              </c:pt>
              <c:pt idx="10">
                <c:v>10.09</c:v>
              </c:pt>
              <c:pt idx="11">
                <c:v>10.28</c:v>
              </c:pt>
              <c:pt idx="12">
                <c:v>10.119999999999999</c:v>
              </c:pt>
              <c:pt idx="13">
                <c:v>9.8699999999999992</c:v>
              </c:pt>
              <c:pt idx="14">
                <c:v>9.85</c:v>
              </c:pt>
              <c:pt idx="15">
                <c:v>9.7200000000000006</c:v>
              </c:pt>
              <c:pt idx="16">
                <c:v>9.3699999999999992</c:v>
              </c:pt>
              <c:pt idx="17">
                <c:v>9.65</c:v>
              </c:pt>
              <c:pt idx="18">
                <c:v>9.14</c:v>
              </c:pt>
              <c:pt idx="19">
                <c:v>9.2799999999999994</c:v>
              </c:pt>
              <c:pt idx="20">
                <c:v>8.6</c:v>
              </c:pt>
              <c:pt idx="21">
                <c:v>9.06</c:v>
              </c:pt>
              <c:pt idx="22">
                <c:v>9.32</c:v>
              </c:pt>
              <c:pt idx="23">
                <c:v>8.67</c:v>
              </c:pt>
              <c:pt idx="24">
                <c:v>8.9600000000000009</c:v>
              </c:pt>
              <c:pt idx="25">
                <c:v>9.09</c:v>
              </c:pt>
              <c:pt idx="26">
                <c:v>8.67</c:v>
              </c:pt>
              <c:pt idx="27">
                <c:v>8.7100000000000009</c:v>
              </c:pt>
              <c:pt idx="28">
                <c:v>8.84</c:v>
              </c:pt>
              <c:pt idx="29">
                <c:v>8.85</c:v>
              </c:pt>
              <c:pt idx="30">
                <c:v>8.93</c:v>
              </c:pt>
              <c:pt idx="31">
                <c:v>9.08</c:v>
              </c:pt>
              <c:pt idx="32">
                <c:v>9.09</c:v>
              </c:pt>
              <c:pt idx="33">
                <c:v>9.81</c:v>
              </c:pt>
              <c:pt idx="34">
                <c:v>9.93</c:v>
              </c:pt>
              <c:pt idx="35">
                <c:v>9.77</c:v>
              </c:pt>
              <c:pt idx="36">
                <c:v>9.91</c:v>
              </c:pt>
              <c:pt idx="37">
                <c:v>9.8699999999999992</c:v>
              </c:pt>
              <c:pt idx="38">
                <c:v>9.76</c:v>
              </c:pt>
              <c:pt idx="39">
                <c:v>10.52</c:v>
              </c:pt>
              <c:pt idx="40">
                <c:v>10.41</c:v>
              </c:pt>
              <c:pt idx="41">
                <c:v>10.46</c:v>
              </c:pt>
              <c:pt idx="42">
                <c:v>10.67</c:v>
              </c:pt>
              <c:pt idx="43">
                <c:v>11.03</c:v>
              </c:pt>
              <c:pt idx="44">
                <c:v>11.47</c:v>
              </c:pt>
              <c:pt idx="45">
                <c:v>11.66</c:v>
              </c:pt>
              <c:pt idx="46">
                <c:v>12.02</c:v>
              </c:pt>
              <c:pt idx="47">
                <c:v>12.08</c:v>
              </c:pt>
              <c:pt idx="48">
                <c:v>12.34</c:v>
              </c:pt>
              <c:pt idx="49">
                <c:v>12.28</c:v>
              </c:pt>
              <c:pt idx="50">
                <c:v>12.51</c:v>
              </c:pt>
              <c:pt idx="51">
                <c:v>12.57</c:v>
              </c:pt>
              <c:pt idx="52">
                <c:v>12.44</c:v>
              </c:pt>
              <c:pt idx="53">
                <c:v>12.45</c:v>
              </c:pt>
              <c:pt idx="54">
                <c:v>12.52</c:v>
              </c:pt>
              <c:pt idx="55">
                <c:v>12.67</c:v>
              </c:pt>
              <c:pt idx="56">
                <c:v>12.75</c:v>
              </c:pt>
              <c:pt idx="57">
                <c:v>12.94</c:v>
              </c:pt>
              <c:pt idx="58">
                <c:v>12.93</c:v>
              </c:pt>
              <c:pt idx="59">
                <c:v>12.71</c:v>
              </c:pt>
              <c:pt idx="60">
                <c:v>11.95</c:v>
              </c:pt>
              <c:pt idx="61">
                <c:v>11.84</c:v>
              </c:pt>
              <c:pt idx="62">
                <c:v>12.01</c:v>
              </c:pt>
              <c:pt idx="63">
                <c:v>12.3</c:v>
              </c:pt>
              <c:pt idx="64">
                <c:v>12.2</c:v>
              </c:pt>
              <c:pt idx="65">
                <c:v>12.19</c:v>
              </c:pt>
              <c:pt idx="66">
                <c:v>11.77</c:v>
              </c:pt>
              <c:pt idx="67">
                <c:v>11.63</c:v>
              </c:pt>
              <c:pt idx="68">
                <c:v>12.26</c:v>
              </c:pt>
              <c:pt idx="69">
                <c:v>12.38</c:v>
              </c:pt>
              <c:pt idx="70">
                <c:v>12.44</c:v>
              </c:pt>
              <c:pt idx="71">
                <c:v>12.04</c:v>
              </c:pt>
              <c:pt idx="72">
                <c:v>11.78</c:v>
              </c:pt>
              <c:pt idx="73">
                <c:v>11.79</c:v>
              </c:pt>
              <c:pt idx="74">
                <c:v>12.02</c:v>
              </c:pt>
              <c:pt idx="75">
                <c:v>12.96</c:v>
              </c:pt>
              <c:pt idx="76">
                <c:v>13.18</c:v>
              </c:pt>
              <c:pt idx="77">
                <c:v>13.13</c:v>
              </c:pt>
              <c:pt idx="78">
                <c:v>13.12</c:v>
              </c:pt>
              <c:pt idx="79">
                <c:v>13.11</c:v>
              </c:pt>
              <c:pt idx="80">
                <c:v>13.26</c:v>
              </c:pt>
              <c:pt idx="81">
                <c:v>13.26</c:v>
              </c:pt>
              <c:pt idx="82">
                <c:v>13.57</c:v>
              </c:pt>
              <c:pt idx="83">
                <c:v>13.88</c:v>
              </c:pt>
              <c:pt idx="84">
                <c:v>13.22</c:v>
              </c:pt>
              <c:pt idx="85">
                <c:v>12.91</c:v>
              </c:pt>
              <c:pt idx="86">
                <c:v>13.08</c:v>
              </c:pt>
              <c:pt idx="87">
                <c:v>13.04</c:v>
              </c:pt>
              <c:pt idx="88">
                <c:v>13.31</c:v>
              </c:pt>
              <c:pt idx="89">
                <c:v>13.3</c:v>
              </c:pt>
              <c:pt idx="90">
                <c:v>13.11</c:v>
              </c:pt>
              <c:pt idx="91">
                <c:v>13.12</c:v>
              </c:pt>
              <c:pt idx="92">
                <c:v>13.44</c:v>
              </c:pt>
              <c:pt idx="93">
                <c:v>13.44</c:v>
              </c:pt>
              <c:pt idx="94">
                <c:v>14.03</c:v>
              </c:pt>
              <c:pt idx="95">
                <c:v>12.37</c:v>
              </c:pt>
              <c:pt idx="96">
                <c:v>12.32</c:v>
              </c:pt>
              <c:pt idx="97">
                <c:v>12.16</c:v>
              </c:pt>
              <c:pt idx="98">
                <c:v>11.77</c:v>
              </c:pt>
              <c:pt idx="99">
                <c:v>11.7</c:v>
              </c:pt>
              <c:pt idx="100">
                <c:v>11.77</c:v>
              </c:pt>
              <c:pt idx="101">
                <c:v>11.15</c:v>
              </c:pt>
              <c:pt idx="102">
                <c:v>10.91</c:v>
              </c:pt>
              <c:pt idx="103">
                <c:v>10.11</c:v>
              </c:pt>
              <c:pt idx="104">
                <c:v>10.3</c:v>
              </c:pt>
              <c:pt idx="105">
                <c:v>10.36</c:v>
              </c:pt>
              <c:pt idx="106">
                <c:v>10.9</c:v>
              </c:pt>
              <c:pt idx="107">
                <c:v>10.08</c:v>
              </c:pt>
              <c:pt idx="108">
                <c:v>9.98</c:v>
              </c:pt>
              <c:pt idx="109">
                <c:v>9.7899999999999991</c:v>
              </c:pt>
              <c:pt idx="110">
                <c:v>9.82</c:v>
              </c:pt>
              <c:pt idx="111">
                <c:v>9.86</c:v>
              </c:pt>
              <c:pt idx="112">
                <c:v>9.86</c:v>
              </c:pt>
            </c:numLit>
          </c:val>
          <c:smooth val="0"/>
        </c:ser>
        <c:ser>
          <c:idx val="1"/>
          <c:order val="1"/>
          <c:tx>
            <c:v>Credit card</c:v>
          </c:tx>
          <c:marker>
            <c:symbol val="none"/>
          </c:marker>
          <c:cat>
            <c:numLit>
              <c:formatCode>General</c:formatCode>
              <c:ptCount val="113"/>
              <c:pt idx="0">
                <c:v>38383</c:v>
              </c:pt>
              <c:pt idx="1">
                <c:v>38411</c:v>
              </c:pt>
              <c:pt idx="2">
                <c:v>38442</c:v>
              </c:pt>
              <c:pt idx="3">
                <c:v>38472</c:v>
              </c:pt>
              <c:pt idx="4">
                <c:v>38503</c:v>
              </c:pt>
              <c:pt idx="5">
                <c:v>38533</c:v>
              </c:pt>
              <c:pt idx="6">
                <c:v>38564</c:v>
              </c:pt>
              <c:pt idx="7">
                <c:v>38595</c:v>
              </c:pt>
              <c:pt idx="8">
                <c:v>38625</c:v>
              </c:pt>
              <c:pt idx="9">
                <c:v>38656</c:v>
              </c:pt>
              <c:pt idx="10">
                <c:v>38686</c:v>
              </c:pt>
              <c:pt idx="11">
                <c:v>38717</c:v>
              </c:pt>
              <c:pt idx="12">
                <c:v>38748</c:v>
              </c:pt>
              <c:pt idx="13">
                <c:v>38776</c:v>
              </c:pt>
              <c:pt idx="14">
                <c:v>38807</c:v>
              </c:pt>
              <c:pt idx="15">
                <c:v>38837</c:v>
              </c:pt>
              <c:pt idx="16">
                <c:v>38868</c:v>
              </c:pt>
              <c:pt idx="17">
                <c:v>38898</c:v>
              </c:pt>
              <c:pt idx="18">
                <c:v>38929</c:v>
              </c:pt>
              <c:pt idx="19">
                <c:v>38960</c:v>
              </c:pt>
              <c:pt idx="20">
                <c:v>38990</c:v>
              </c:pt>
              <c:pt idx="21">
                <c:v>39021</c:v>
              </c:pt>
              <c:pt idx="22">
                <c:v>39051</c:v>
              </c:pt>
              <c:pt idx="23">
                <c:v>39082</c:v>
              </c:pt>
              <c:pt idx="24">
                <c:v>39113</c:v>
              </c:pt>
              <c:pt idx="25">
                <c:v>39141</c:v>
              </c:pt>
              <c:pt idx="26">
                <c:v>39172</c:v>
              </c:pt>
              <c:pt idx="27">
                <c:v>39202</c:v>
              </c:pt>
              <c:pt idx="28">
                <c:v>39233</c:v>
              </c:pt>
              <c:pt idx="29">
                <c:v>39263</c:v>
              </c:pt>
              <c:pt idx="30">
                <c:v>39294</c:v>
              </c:pt>
              <c:pt idx="31">
                <c:v>39325</c:v>
              </c:pt>
              <c:pt idx="32">
                <c:v>39355</c:v>
              </c:pt>
              <c:pt idx="33">
                <c:v>39386</c:v>
              </c:pt>
              <c:pt idx="34">
                <c:v>39416</c:v>
              </c:pt>
              <c:pt idx="35">
                <c:v>39447</c:v>
              </c:pt>
              <c:pt idx="36">
                <c:v>39478</c:v>
              </c:pt>
              <c:pt idx="37">
                <c:v>39507</c:v>
              </c:pt>
              <c:pt idx="38">
                <c:v>39538</c:v>
              </c:pt>
              <c:pt idx="39">
                <c:v>39568</c:v>
              </c:pt>
              <c:pt idx="40">
                <c:v>39599</c:v>
              </c:pt>
              <c:pt idx="41">
                <c:v>39629</c:v>
              </c:pt>
              <c:pt idx="42">
                <c:v>39660</c:v>
              </c:pt>
              <c:pt idx="43">
                <c:v>39691</c:v>
              </c:pt>
              <c:pt idx="44">
                <c:v>39721</c:v>
              </c:pt>
              <c:pt idx="45">
                <c:v>39752</c:v>
              </c:pt>
              <c:pt idx="46">
                <c:v>39782</c:v>
              </c:pt>
              <c:pt idx="47">
                <c:v>39813</c:v>
              </c:pt>
              <c:pt idx="48">
                <c:v>39844</c:v>
              </c:pt>
              <c:pt idx="49">
                <c:v>39872</c:v>
              </c:pt>
              <c:pt idx="50">
                <c:v>39903</c:v>
              </c:pt>
              <c:pt idx="51">
                <c:v>39933</c:v>
              </c:pt>
              <c:pt idx="52">
                <c:v>39964</c:v>
              </c:pt>
              <c:pt idx="53">
                <c:v>39994</c:v>
              </c:pt>
              <c:pt idx="54">
                <c:v>40025</c:v>
              </c:pt>
              <c:pt idx="55">
                <c:v>40056</c:v>
              </c:pt>
              <c:pt idx="56">
                <c:v>40086</c:v>
              </c:pt>
              <c:pt idx="57">
                <c:v>40117</c:v>
              </c:pt>
              <c:pt idx="58">
                <c:v>40147</c:v>
              </c:pt>
              <c:pt idx="59">
                <c:v>40178</c:v>
              </c:pt>
              <c:pt idx="60">
                <c:v>40209</c:v>
              </c:pt>
              <c:pt idx="61">
                <c:v>40237</c:v>
              </c:pt>
              <c:pt idx="62">
                <c:v>40268</c:v>
              </c:pt>
              <c:pt idx="63">
                <c:v>40298</c:v>
              </c:pt>
              <c:pt idx="64">
                <c:v>40329</c:v>
              </c:pt>
              <c:pt idx="65">
                <c:v>40359</c:v>
              </c:pt>
              <c:pt idx="66">
                <c:v>40390</c:v>
              </c:pt>
              <c:pt idx="67">
                <c:v>40421</c:v>
              </c:pt>
              <c:pt idx="68">
                <c:v>40451</c:v>
              </c:pt>
              <c:pt idx="69">
                <c:v>40482</c:v>
              </c:pt>
              <c:pt idx="70">
                <c:v>40512</c:v>
              </c:pt>
              <c:pt idx="71">
                <c:v>40543</c:v>
              </c:pt>
              <c:pt idx="72">
                <c:v>40574</c:v>
              </c:pt>
              <c:pt idx="73">
                <c:v>40602</c:v>
              </c:pt>
              <c:pt idx="74">
                <c:v>40633</c:v>
              </c:pt>
              <c:pt idx="75">
                <c:v>40663</c:v>
              </c:pt>
              <c:pt idx="76">
                <c:v>40694</c:v>
              </c:pt>
              <c:pt idx="77">
                <c:v>40724</c:v>
              </c:pt>
              <c:pt idx="78">
                <c:v>40755</c:v>
              </c:pt>
              <c:pt idx="79">
                <c:v>40786</c:v>
              </c:pt>
              <c:pt idx="80">
                <c:v>40816</c:v>
              </c:pt>
              <c:pt idx="81">
                <c:v>40847</c:v>
              </c:pt>
              <c:pt idx="82">
                <c:v>40877</c:v>
              </c:pt>
              <c:pt idx="83">
                <c:v>40908</c:v>
              </c:pt>
              <c:pt idx="84">
                <c:v>40939</c:v>
              </c:pt>
              <c:pt idx="85">
                <c:v>40968</c:v>
              </c:pt>
              <c:pt idx="86">
                <c:v>40999</c:v>
              </c:pt>
              <c:pt idx="87">
                <c:v>41029</c:v>
              </c:pt>
              <c:pt idx="88">
                <c:v>41060</c:v>
              </c:pt>
              <c:pt idx="89">
                <c:v>41090</c:v>
              </c:pt>
              <c:pt idx="90">
                <c:v>41121</c:v>
              </c:pt>
              <c:pt idx="91">
                <c:v>41152</c:v>
              </c:pt>
              <c:pt idx="92">
                <c:v>41182</c:v>
              </c:pt>
              <c:pt idx="93">
                <c:v>41213</c:v>
              </c:pt>
              <c:pt idx="94">
                <c:v>41243</c:v>
              </c:pt>
              <c:pt idx="95">
                <c:v>41274</c:v>
              </c:pt>
              <c:pt idx="96">
                <c:v>41305</c:v>
              </c:pt>
              <c:pt idx="97">
                <c:v>41333</c:v>
              </c:pt>
              <c:pt idx="98">
                <c:v>41364</c:v>
              </c:pt>
              <c:pt idx="99">
                <c:v>41394</c:v>
              </c:pt>
              <c:pt idx="100">
                <c:v>41425</c:v>
              </c:pt>
              <c:pt idx="101">
                <c:v>41455</c:v>
              </c:pt>
              <c:pt idx="102">
                <c:v>41486</c:v>
              </c:pt>
              <c:pt idx="103">
                <c:v>41517</c:v>
              </c:pt>
              <c:pt idx="104">
                <c:v>41547</c:v>
              </c:pt>
              <c:pt idx="105">
                <c:v>41578</c:v>
              </c:pt>
              <c:pt idx="106">
                <c:v>41608</c:v>
              </c:pt>
              <c:pt idx="107">
                <c:v>41639</c:v>
              </c:pt>
              <c:pt idx="108">
                <c:v>41670</c:v>
              </c:pt>
              <c:pt idx="109">
                <c:v>41698</c:v>
              </c:pt>
              <c:pt idx="110">
                <c:v>41729</c:v>
              </c:pt>
              <c:pt idx="111">
                <c:v>41759</c:v>
              </c:pt>
              <c:pt idx="112">
                <c:v>41790</c:v>
              </c:pt>
            </c:numLit>
          </c:cat>
          <c:val>
            <c:numLit>
              <c:formatCode>General</c:formatCode>
              <c:ptCount val="113"/>
              <c:pt idx="0">
                <c:v>15.86</c:v>
              </c:pt>
              <c:pt idx="1">
                <c:v>15.88</c:v>
              </c:pt>
              <c:pt idx="2">
                <c:v>16.23</c:v>
              </c:pt>
              <c:pt idx="3">
                <c:v>16.2</c:v>
              </c:pt>
              <c:pt idx="4">
                <c:v>15.96</c:v>
              </c:pt>
              <c:pt idx="5">
                <c:v>15.72</c:v>
              </c:pt>
              <c:pt idx="6">
                <c:v>15.73</c:v>
              </c:pt>
              <c:pt idx="7">
                <c:v>15.73</c:v>
              </c:pt>
              <c:pt idx="8">
                <c:v>15.76</c:v>
              </c:pt>
              <c:pt idx="9">
                <c:v>15.74</c:v>
              </c:pt>
              <c:pt idx="10">
                <c:v>16.47</c:v>
              </c:pt>
              <c:pt idx="11">
                <c:v>16.47</c:v>
              </c:pt>
              <c:pt idx="12">
                <c:v>16.5</c:v>
              </c:pt>
              <c:pt idx="13">
                <c:v>16.61</c:v>
              </c:pt>
              <c:pt idx="14">
                <c:v>16.559999999999999</c:v>
              </c:pt>
              <c:pt idx="15">
                <c:v>16.559999999999999</c:v>
              </c:pt>
              <c:pt idx="16">
                <c:v>16.670000000000002</c:v>
              </c:pt>
              <c:pt idx="17">
                <c:v>16.62</c:v>
              </c:pt>
              <c:pt idx="18">
                <c:v>16.03</c:v>
              </c:pt>
              <c:pt idx="19">
                <c:v>16.22</c:v>
              </c:pt>
              <c:pt idx="20">
                <c:v>16.29</c:v>
              </c:pt>
              <c:pt idx="21">
                <c:v>16.260000000000002</c:v>
              </c:pt>
              <c:pt idx="22">
                <c:v>15.7</c:v>
              </c:pt>
              <c:pt idx="23">
                <c:v>15.68</c:v>
              </c:pt>
              <c:pt idx="24">
                <c:v>15.67</c:v>
              </c:pt>
              <c:pt idx="25">
                <c:v>15.76</c:v>
              </c:pt>
              <c:pt idx="26">
                <c:v>16.05</c:v>
              </c:pt>
              <c:pt idx="27">
                <c:v>15.87</c:v>
              </c:pt>
              <c:pt idx="28">
                <c:v>15.36</c:v>
              </c:pt>
              <c:pt idx="29">
                <c:v>15.38</c:v>
              </c:pt>
              <c:pt idx="30">
                <c:v>15.22</c:v>
              </c:pt>
              <c:pt idx="31">
                <c:v>15.22</c:v>
              </c:pt>
              <c:pt idx="32">
                <c:v>14.99</c:v>
              </c:pt>
              <c:pt idx="33">
                <c:v>15.26</c:v>
              </c:pt>
              <c:pt idx="34">
                <c:v>15.25</c:v>
              </c:pt>
              <c:pt idx="35">
                <c:v>15.11</c:v>
              </c:pt>
              <c:pt idx="36">
                <c:v>15.2</c:v>
              </c:pt>
              <c:pt idx="37">
                <c:v>15.12</c:v>
              </c:pt>
              <c:pt idx="38">
                <c:v>15.14</c:v>
              </c:pt>
              <c:pt idx="39">
                <c:v>15.69</c:v>
              </c:pt>
              <c:pt idx="40">
                <c:v>15.92</c:v>
              </c:pt>
              <c:pt idx="41">
                <c:v>16.12</c:v>
              </c:pt>
              <c:pt idx="42">
                <c:v>16.12</c:v>
              </c:pt>
              <c:pt idx="43">
                <c:v>16.13</c:v>
              </c:pt>
              <c:pt idx="44">
                <c:v>16.12</c:v>
              </c:pt>
              <c:pt idx="45">
                <c:v>16.059999999999999</c:v>
              </c:pt>
              <c:pt idx="46">
                <c:v>16.05</c:v>
              </c:pt>
              <c:pt idx="47">
                <c:v>16.05</c:v>
              </c:pt>
              <c:pt idx="48">
                <c:v>16.09</c:v>
              </c:pt>
              <c:pt idx="49">
                <c:v>15.72</c:v>
              </c:pt>
              <c:pt idx="50">
                <c:v>15.73</c:v>
              </c:pt>
              <c:pt idx="51">
                <c:v>15.72</c:v>
              </c:pt>
              <c:pt idx="52">
                <c:v>15.87</c:v>
              </c:pt>
              <c:pt idx="53">
                <c:v>15.87</c:v>
              </c:pt>
              <c:pt idx="54">
                <c:v>15.86</c:v>
              </c:pt>
              <c:pt idx="55">
                <c:v>15.89</c:v>
              </c:pt>
              <c:pt idx="56">
                <c:v>15.86</c:v>
              </c:pt>
              <c:pt idx="57">
                <c:v>15.89</c:v>
              </c:pt>
              <c:pt idx="58">
                <c:v>15.89</c:v>
              </c:pt>
              <c:pt idx="59">
                <c:v>16.25</c:v>
              </c:pt>
              <c:pt idx="60">
                <c:v>16.37</c:v>
              </c:pt>
              <c:pt idx="61">
                <c:v>16.52</c:v>
              </c:pt>
              <c:pt idx="62">
                <c:v>16.53</c:v>
              </c:pt>
              <c:pt idx="63">
                <c:v>16.510000000000002</c:v>
              </c:pt>
              <c:pt idx="64">
                <c:v>16.52</c:v>
              </c:pt>
              <c:pt idx="65">
                <c:v>16.7</c:v>
              </c:pt>
              <c:pt idx="66">
                <c:v>16.7</c:v>
              </c:pt>
              <c:pt idx="67">
                <c:v>16.71</c:v>
              </c:pt>
              <c:pt idx="68">
                <c:v>16.690000000000001</c:v>
              </c:pt>
              <c:pt idx="69">
                <c:v>16.68</c:v>
              </c:pt>
              <c:pt idx="70">
                <c:v>16.68</c:v>
              </c:pt>
              <c:pt idx="71">
                <c:v>16.66</c:v>
              </c:pt>
              <c:pt idx="72">
                <c:v>16.8</c:v>
              </c:pt>
              <c:pt idx="73">
                <c:v>16.690000000000001</c:v>
              </c:pt>
              <c:pt idx="74">
                <c:v>16.66</c:v>
              </c:pt>
              <c:pt idx="75">
                <c:v>16.72</c:v>
              </c:pt>
              <c:pt idx="76">
                <c:v>16.73</c:v>
              </c:pt>
              <c:pt idx="77">
                <c:v>16.73</c:v>
              </c:pt>
              <c:pt idx="78">
                <c:v>16.72</c:v>
              </c:pt>
              <c:pt idx="79">
                <c:v>16.73</c:v>
              </c:pt>
              <c:pt idx="80">
                <c:v>16.72</c:v>
              </c:pt>
              <c:pt idx="81">
                <c:v>16.73</c:v>
              </c:pt>
              <c:pt idx="82">
                <c:v>16.93</c:v>
              </c:pt>
              <c:pt idx="83">
                <c:v>17.29</c:v>
              </c:pt>
              <c:pt idx="84">
                <c:v>17.32</c:v>
              </c:pt>
              <c:pt idx="85">
                <c:v>17.309999999999999</c:v>
              </c:pt>
              <c:pt idx="86">
                <c:v>17.309999999999999</c:v>
              </c:pt>
              <c:pt idx="87">
                <c:v>17.25</c:v>
              </c:pt>
              <c:pt idx="88">
                <c:v>17.260000000000002</c:v>
              </c:pt>
              <c:pt idx="89">
                <c:v>17.25</c:v>
              </c:pt>
              <c:pt idx="90">
                <c:v>17.260000000000002</c:v>
              </c:pt>
              <c:pt idx="91">
                <c:v>17.260000000000002</c:v>
              </c:pt>
              <c:pt idx="92">
                <c:v>17.25</c:v>
              </c:pt>
              <c:pt idx="93">
                <c:v>17.329999999999998</c:v>
              </c:pt>
              <c:pt idx="94">
                <c:v>17.32</c:v>
              </c:pt>
              <c:pt idx="95">
                <c:v>17.329999999999998</c:v>
              </c:pt>
              <c:pt idx="96">
                <c:v>17.61</c:v>
              </c:pt>
              <c:pt idx="97">
                <c:v>17.690000000000001</c:v>
              </c:pt>
              <c:pt idx="98">
                <c:v>17.690000000000001</c:v>
              </c:pt>
              <c:pt idx="99">
                <c:v>17.71</c:v>
              </c:pt>
              <c:pt idx="100">
                <c:v>17.850000000000001</c:v>
              </c:pt>
              <c:pt idx="101">
                <c:v>17.84</c:v>
              </c:pt>
              <c:pt idx="102">
                <c:v>17.89</c:v>
              </c:pt>
              <c:pt idx="103">
                <c:v>17.87</c:v>
              </c:pt>
              <c:pt idx="104">
                <c:v>17.88</c:v>
              </c:pt>
              <c:pt idx="105">
                <c:v>17.88</c:v>
              </c:pt>
              <c:pt idx="106">
                <c:v>18.13</c:v>
              </c:pt>
              <c:pt idx="107">
                <c:v>18.14</c:v>
              </c:pt>
              <c:pt idx="108">
                <c:v>18.170000000000002</c:v>
              </c:pt>
              <c:pt idx="109">
                <c:v>18.309999999999999</c:v>
              </c:pt>
              <c:pt idx="110">
                <c:v>17.309999999999999</c:v>
              </c:pt>
              <c:pt idx="111">
                <c:v>17.32</c:v>
              </c:pt>
              <c:pt idx="112">
                <c:v>17.37</c:v>
              </c:pt>
            </c:numLit>
          </c:val>
          <c:smooth val="0"/>
        </c:ser>
        <c:ser>
          <c:idx val="2"/>
          <c:order val="2"/>
          <c:tx>
            <c:v>£10k loan</c:v>
          </c:tx>
          <c:marker>
            <c:symbol val="none"/>
          </c:marker>
          <c:cat>
            <c:numLit>
              <c:formatCode>General</c:formatCode>
              <c:ptCount val="113"/>
              <c:pt idx="0">
                <c:v>38383</c:v>
              </c:pt>
              <c:pt idx="1">
                <c:v>38411</c:v>
              </c:pt>
              <c:pt idx="2">
                <c:v>38442</c:v>
              </c:pt>
              <c:pt idx="3">
                <c:v>38472</c:v>
              </c:pt>
              <c:pt idx="4">
                <c:v>38503</c:v>
              </c:pt>
              <c:pt idx="5">
                <c:v>38533</c:v>
              </c:pt>
              <c:pt idx="6">
                <c:v>38564</c:v>
              </c:pt>
              <c:pt idx="7">
                <c:v>38595</c:v>
              </c:pt>
              <c:pt idx="8">
                <c:v>38625</c:v>
              </c:pt>
              <c:pt idx="9">
                <c:v>38656</c:v>
              </c:pt>
              <c:pt idx="10">
                <c:v>38686</c:v>
              </c:pt>
              <c:pt idx="11">
                <c:v>38717</c:v>
              </c:pt>
              <c:pt idx="12">
                <c:v>38748</c:v>
              </c:pt>
              <c:pt idx="13">
                <c:v>38776</c:v>
              </c:pt>
              <c:pt idx="14">
                <c:v>38807</c:v>
              </c:pt>
              <c:pt idx="15">
                <c:v>38837</c:v>
              </c:pt>
              <c:pt idx="16">
                <c:v>38868</c:v>
              </c:pt>
              <c:pt idx="17">
                <c:v>38898</c:v>
              </c:pt>
              <c:pt idx="18">
                <c:v>38929</c:v>
              </c:pt>
              <c:pt idx="19">
                <c:v>38960</c:v>
              </c:pt>
              <c:pt idx="20">
                <c:v>38990</c:v>
              </c:pt>
              <c:pt idx="21">
                <c:v>39021</c:v>
              </c:pt>
              <c:pt idx="22">
                <c:v>39051</c:v>
              </c:pt>
              <c:pt idx="23">
                <c:v>39082</c:v>
              </c:pt>
              <c:pt idx="24">
                <c:v>39113</c:v>
              </c:pt>
              <c:pt idx="25">
                <c:v>39141</c:v>
              </c:pt>
              <c:pt idx="26">
                <c:v>39172</c:v>
              </c:pt>
              <c:pt idx="27">
                <c:v>39202</c:v>
              </c:pt>
              <c:pt idx="28">
                <c:v>39233</c:v>
              </c:pt>
              <c:pt idx="29">
                <c:v>39263</c:v>
              </c:pt>
              <c:pt idx="30">
                <c:v>39294</c:v>
              </c:pt>
              <c:pt idx="31">
                <c:v>39325</c:v>
              </c:pt>
              <c:pt idx="32">
                <c:v>39355</c:v>
              </c:pt>
              <c:pt idx="33">
                <c:v>39386</c:v>
              </c:pt>
              <c:pt idx="34">
                <c:v>39416</c:v>
              </c:pt>
              <c:pt idx="35">
                <c:v>39447</c:v>
              </c:pt>
              <c:pt idx="36">
                <c:v>39478</c:v>
              </c:pt>
              <c:pt idx="37">
                <c:v>39507</c:v>
              </c:pt>
              <c:pt idx="38">
                <c:v>39538</c:v>
              </c:pt>
              <c:pt idx="39">
                <c:v>39568</c:v>
              </c:pt>
              <c:pt idx="40">
                <c:v>39599</c:v>
              </c:pt>
              <c:pt idx="41">
                <c:v>39629</c:v>
              </c:pt>
              <c:pt idx="42">
                <c:v>39660</c:v>
              </c:pt>
              <c:pt idx="43">
                <c:v>39691</c:v>
              </c:pt>
              <c:pt idx="44">
                <c:v>39721</c:v>
              </c:pt>
              <c:pt idx="45">
                <c:v>39752</c:v>
              </c:pt>
              <c:pt idx="46">
                <c:v>39782</c:v>
              </c:pt>
              <c:pt idx="47">
                <c:v>39813</c:v>
              </c:pt>
              <c:pt idx="48">
                <c:v>39844</c:v>
              </c:pt>
              <c:pt idx="49">
                <c:v>39872</c:v>
              </c:pt>
              <c:pt idx="50">
                <c:v>39903</c:v>
              </c:pt>
              <c:pt idx="51">
                <c:v>39933</c:v>
              </c:pt>
              <c:pt idx="52">
                <c:v>39964</c:v>
              </c:pt>
              <c:pt idx="53">
                <c:v>39994</c:v>
              </c:pt>
              <c:pt idx="54">
                <c:v>40025</c:v>
              </c:pt>
              <c:pt idx="55">
                <c:v>40056</c:v>
              </c:pt>
              <c:pt idx="56">
                <c:v>40086</c:v>
              </c:pt>
              <c:pt idx="57">
                <c:v>40117</c:v>
              </c:pt>
              <c:pt idx="58">
                <c:v>40147</c:v>
              </c:pt>
              <c:pt idx="59">
                <c:v>40178</c:v>
              </c:pt>
              <c:pt idx="60">
                <c:v>40209</c:v>
              </c:pt>
              <c:pt idx="61">
                <c:v>40237</c:v>
              </c:pt>
              <c:pt idx="62">
                <c:v>40268</c:v>
              </c:pt>
              <c:pt idx="63">
                <c:v>40298</c:v>
              </c:pt>
              <c:pt idx="64">
                <c:v>40329</c:v>
              </c:pt>
              <c:pt idx="65">
                <c:v>40359</c:v>
              </c:pt>
              <c:pt idx="66">
                <c:v>40390</c:v>
              </c:pt>
              <c:pt idx="67">
                <c:v>40421</c:v>
              </c:pt>
              <c:pt idx="68">
                <c:v>40451</c:v>
              </c:pt>
              <c:pt idx="69">
                <c:v>40482</c:v>
              </c:pt>
              <c:pt idx="70">
                <c:v>40512</c:v>
              </c:pt>
              <c:pt idx="71">
                <c:v>40543</c:v>
              </c:pt>
              <c:pt idx="72">
                <c:v>40574</c:v>
              </c:pt>
              <c:pt idx="73">
                <c:v>40602</c:v>
              </c:pt>
              <c:pt idx="74">
                <c:v>40633</c:v>
              </c:pt>
              <c:pt idx="75">
                <c:v>40663</c:v>
              </c:pt>
              <c:pt idx="76">
                <c:v>40694</c:v>
              </c:pt>
              <c:pt idx="77">
                <c:v>40724</c:v>
              </c:pt>
              <c:pt idx="78">
                <c:v>40755</c:v>
              </c:pt>
              <c:pt idx="79">
                <c:v>40786</c:v>
              </c:pt>
              <c:pt idx="80">
                <c:v>40816</c:v>
              </c:pt>
              <c:pt idx="81">
                <c:v>40847</c:v>
              </c:pt>
              <c:pt idx="82">
                <c:v>40877</c:v>
              </c:pt>
              <c:pt idx="83">
                <c:v>40908</c:v>
              </c:pt>
              <c:pt idx="84">
                <c:v>40939</c:v>
              </c:pt>
              <c:pt idx="85">
                <c:v>40968</c:v>
              </c:pt>
              <c:pt idx="86">
                <c:v>40999</c:v>
              </c:pt>
              <c:pt idx="87">
                <c:v>41029</c:v>
              </c:pt>
              <c:pt idx="88">
                <c:v>41060</c:v>
              </c:pt>
              <c:pt idx="89">
                <c:v>41090</c:v>
              </c:pt>
              <c:pt idx="90">
                <c:v>41121</c:v>
              </c:pt>
              <c:pt idx="91">
                <c:v>41152</c:v>
              </c:pt>
              <c:pt idx="92">
                <c:v>41182</c:v>
              </c:pt>
              <c:pt idx="93">
                <c:v>41213</c:v>
              </c:pt>
              <c:pt idx="94">
                <c:v>41243</c:v>
              </c:pt>
              <c:pt idx="95">
                <c:v>41274</c:v>
              </c:pt>
              <c:pt idx="96">
                <c:v>41305</c:v>
              </c:pt>
              <c:pt idx="97">
                <c:v>41333</c:v>
              </c:pt>
              <c:pt idx="98">
                <c:v>41364</c:v>
              </c:pt>
              <c:pt idx="99">
                <c:v>41394</c:v>
              </c:pt>
              <c:pt idx="100">
                <c:v>41425</c:v>
              </c:pt>
              <c:pt idx="101">
                <c:v>41455</c:v>
              </c:pt>
              <c:pt idx="102">
                <c:v>41486</c:v>
              </c:pt>
              <c:pt idx="103">
                <c:v>41517</c:v>
              </c:pt>
              <c:pt idx="104">
                <c:v>41547</c:v>
              </c:pt>
              <c:pt idx="105">
                <c:v>41578</c:v>
              </c:pt>
              <c:pt idx="106">
                <c:v>41608</c:v>
              </c:pt>
              <c:pt idx="107">
                <c:v>41639</c:v>
              </c:pt>
              <c:pt idx="108">
                <c:v>41670</c:v>
              </c:pt>
              <c:pt idx="109">
                <c:v>41698</c:v>
              </c:pt>
              <c:pt idx="110">
                <c:v>41729</c:v>
              </c:pt>
              <c:pt idx="111">
                <c:v>41759</c:v>
              </c:pt>
              <c:pt idx="112">
                <c:v>41790</c:v>
              </c:pt>
            </c:numLit>
          </c:cat>
          <c:val>
            <c:numLit>
              <c:formatCode>General</c:formatCode>
              <c:ptCount val="113"/>
              <c:pt idx="0">
                <c:v>8.8000000000000007</c:v>
              </c:pt>
              <c:pt idx="1">
                <c:v>8.89</c:v>
              </c:pt>
              <c:pt idx="2">
                <c:v>9.1300000000000008</c:v>
              </c:pt>
              <c:pt idx="3">
                <c:v>7.87</c:v>
              </c:pt>
              <c:pt idx="4">
                <c:v>7.45</c:v>
              </c:pt>
              <c:pt idx="5">
                <c:v>7.35</c:v>
              </c:pt>
              <c:pt idx="6">
                <c:v>7.35</c:v>
              </c:pt>
              <c:pt idx="7">
                <c:v>7.33</c:v>
              </c:pt>
              <c:pt idx="8">
                <c:v>7.24</c:v>
              </c:pt>
              <c:pt idx="9">
                <c:v>7.29</c:v>
              </c:pt>
              <c:pt idx="10">
                <c:v>7.44</c:v>
              </c:pt>
              <c:pt idx="11">
                <c:v>7.3</c:v>
              </c:pt>
              <c:pt idx="12">
                <c:v>7.25</c:v>
              </c:pt>
              <c:pt idx="13">
                <c:v>7.31</c:v>
              </c:pt>
              <c:pt idx="14">
                <c:v>7.26</c:v>
              </c:pt>
              <c:pt idx="15">
                <c:v>7.17</c:v>
              </c:pt>
              <c:pt idx="16">
                <c:v>7.09</c:v>
              </c:pt>
              <c:pt idx="17">
                <c:v>7.09</c:v>
              </c:pt>
              <c:pt idx="18">
                <c:v>7.48</c:v>
              </c:pt>
              <c:pt idx="19">
                <c:v>7.53</c:v>
              </c:pt>
              <c:pt idx="20">
                <c:v>7.02</c:v>
              </c:pt>
              <c:pt idx="21">
                <c:v>6.94</c:v>
              </c:pt>
              <c:pt idx="22">
                <c:v>7.17</c:v>
              </c:pt>
              <c:pt idx="23">
                <c:v>7.13</c:v>
              </c:pt>
              <c:pt idx="24">
                <c:v>7.16</c:v>
              </c:pt>
              <c:pt idx="25">
                <c:v>7.23</c:v>
              </c:pt>
              <c:pt idx="26">
                <c:v>7.16</c:v>
              </c:pt>
              <c:pt idx="27">
                <c:v>7.3</c:v>
              </c:pt>
              <c:pt idx="28">
                <c:v>7.33</c:v>
              </c:pt>
              <c:pt idx="29">
                <c:v>7.35</c:v>
              </c:pt>
              <c:pt idx="30">
                <c:v>7.42</c:v>
              </c:pt>
              <c:pt idx="31">
                <c:v>7.46</c:v>
              </c:pt>
              <c:pt idx="32">
                <c:v>7.49</c:v>
              </c:pt>
              <c:pt idx="33">
                <c:v>7.85</c:v>
              </c:pt>
              <c:pt idx="34">
                <c:v>7.96</c:v>
              </c:pt>
              <c:pt idx="35">
                <c:v>7.88</c:v>
              </c:pt>
              <c:pt idx="36">
                <c:v>7.86</c:v>
              </c:pt>
              <c:pt idx="37">
                <c:v>7.71</c:v>
              </c:pt>
              <c:pt idx="38">
                <c:v>7.93</c:v>
              </c:pt>
              <c:pt idx="39">
                <c:v>8.6</c:v>
              </c:pt>
              <c:pt idx="40">
                <c:v>8.5399999999999991</c:v>
              </c:pt>
              <c:pt idx="41">
                <c:v>8.5299999999999994</c:v>
              </c:pt>
              <c:pt idx="42">
                <c:v>8.64</c:v>
              </c:pt>
              <c:pt idx="43">
                <c:v>9.24</c:v>
              </c:pt>
              <c:pt idx="44">
                <c:v>9.57</c:v>
              </c:pt>
              <c:pt idx="45">
                <c:v>9.16</c:v>
              </c:pt>
              <c:pt idx="46">
                <c:v>9.3000000000000007</c:v>
              </c:pt>
              <c:pt idx="47">
                <c:v>9.3000000000000007</c:v>
              </c:pt>
              <c:pt idx="48">
                <c:v>9.08</c:v>
              </c:pt>
              <c:pt idx="49">
                <c:v>9.1</c:v>
              </c:pt>
              <c:pt idx="50">
                <c:v>9.66</c:v>
              </c:pt>
              <c:pt idx="51">
                <c:v>9.66</c:v>
              </c:pt>
              <c:pt idx="52">
                <c:v>9.6300000000000008</c:v>
              </c:pt>
              <c:pt idx="53">
                <c:v>9.8699999999999992</c:v>
              </c:pt>
              <c:pt idx="54">
                <c:v>9.84</c:v>
              </c:pt>
              <c:pt idx="55">
                <c:v>10.45</c:v>
              </c:pt>
              <c:pt idx="56">
                <c:v>10.43</c:v>
              </c:pt>
              <c:pt idx="57">
                <c:v>10.83</c:v>
              </c:pt>
              <c:pt idx="58">
                <c:v>10.77</c:v>
              </c:pt>
              <c:pt idx="59">
                <c:v>10.65</c:v>
              </c:pt>
              <c:pt idx="60">
                <c:v>9.77</c:v>
              </c:pt>
              <c:pt idx="61">
                <c:v>9.5399999999999991</c:v>
              </c:pt>
              <c:pt idx="62">
                <c:v>9.65</c:v>
              </c:pt>
              <c:pt idx="63">
                <c:v>9.74</c:v>
              </c:pt>
              <c:pt idx="64">
                <c:v>9.7100000000000009</c:v>
              </c:pt>
              <c:pt idx="65">
                <c:v>9.7799999999999994</c:v>
              </c:pt>
              <c:pt idx="66">
                <c:v>9.77</c:v>
              </c:pt>
              <c:pt idx="67">
                <c:v>9.58</c:v>
              </c:pt>
              <c:pt idx="68">
                <c:v>9.89</c:v>
              </c:pt>
              <c:pt idx="69">
                <c:v>9.16</c:v>
              </c:pt>
              <c:pt idx="70">
                <c:v>9.11</c:v>
              </c:pt>
              <c:pt idx="71">
                <c:v>8.9499999999999993</c:v>
              </c:pt>
              <c:pt idx="72">
                <c:v>8.57</c:v>
              </c:pt>
              <c:pt idx="73">
                <c:v>8.4499999999999993</c:v>
              </c:pt>
              <c:pt idx="74">
                <c:v>8.4</c:v>
              </c:pt>
              <c:pt idx="75">
                <c:v>8.17</c:v>
              </c:pt>
              <c:pt idx="76">
                <c:v>9.2200000000000006</c:v>
              </c:pt>
              <c:pt idx="77">
                <c:v>9.2899999999999991</c:v>
              </c:pt>
              <c:pt idx="78">
                <c:v>9.18</c:v>
              </c:pt>
              <c:pt idx="79">
                <c:v>8.98</c:v>
              </c:pt>
              <c:pt idx="80">
                <c:v>8.9600000000000009</c:v>
              </c:pt>
              <c:pt idx="81">
                <c:v>8.9700000000000006</c:v>
              </c:pt>
              <c:pt idx="82">
                <c:v>9</c:v>
              </c:pt>
              <c:pt idx="83">
                <c:v>8.86</c:v>
              </c:pt>
              <c:pt idx="84">
                <c:v>8.61</c:v>
              </c:pt>
              <c:pt idx="85">
                <c:v>7.84</c:v>
              </c:pt>
              <c:pt idx="86">
                <c:v>7.92</c:v>
              </c:pt>
              <c:pt idx="87">
                <c:v>7.9</c:v>
              </c:pt>
              <c:pt idx="88">
                <c:v>7.93</c:v>
              </c:pt>
              <c:pt idx="89">
                <c:v>7.97</c:v>
              </c:pt>
              <c:pt idx="90">
                <c:v>7.83</c:v>
              </c:pt>
              <c:pt idx="91">
                <c:v>7.83</c:v>
              </c:pt>
              <c:pt idx="92">
                <c:v>7.45</c:v>
              </c:pt>
              <c:pt idx="93">
                <c:v>7.48</c:v>
              </c:pt>
              <c:pt idx="94">
                <c:v>7.3</c:v>
              </c:pt>
              <c:pt idx="95">
                <c:v>7.06</c:v>
              </c:pt>
              <c:pt idx="96">
                <c:v>6.93</c:v>
              </c:pt>
              <c:pt idx="97">
                <c:v>6.89</c:v>
              </c:pt>
              <c:pt idx="98">
                <c:v>6.69</c:v>
              </c:pt>
              <c:pt idx="99">
                <c:v>6.65</c:v>
              </c:pt>
              <c:pt idx="100">
                <c:v>6.64</c:v>
              </c:pt>
              <c:pt idx="101">
                <c:v>6.62</c:v>
              </c:pt>
              <c:pt idx="102">
                <c:v>6.1</c:v>
              </c:pt>
              <c:pt idx="103">
                <c:v>6.18</c:v>
              </c:pt>
              <c:pt idx="104">
                <c:v>6.13</c:v>
              </c:pt>
              <c:pt idx="105">
                <c:v>6.25</c:v>
              </c:pt>
              <c:pt idx="106">
                <c:v>5.76</c:v>
              </c:pt>
              <c:pt idx="107">
                <c:v>5.74</c:v>
              </c:pt>
              <c:pt idx="108">
                <c:v>5.59</c:v>
              </c:pt>
              <c:pt idx="109">
                <c:v>5.34</c:v>
              </c:pt>
              <c:pt idx="110">
                <c:v>5.42</c:v>
              </c:pt>
              <c:pt idx="111">
                <c:v>5.45</c:v>
              </c:pt>
              <c:pt idx="112">
                <c:v>5.3</c:v>
              </c:pt>
            </c:numLit>
          </c:val>
          <c:smooth val="0"/>
        </c:ser>
        <c:ser>
          <c:idx val="3"/>
          <c:order val="3"/>
          <c:tx>
            <c:v>Overdraft</c:v>
          </c:tx>
          <c:marker>
            <c:symbol val="none"/>
          </c:marker>
          <c:cat>
            <c:numLit>
              <c:formatCode>General</c:formatCode>
              <c:ptCount val="113"/>
              <c:pt idx="0">
                <c:v>38383</c:v>
              </c:pt>
              <c:pt idx="1">
                <c:v>38411</c:v>
              </c:pt>
              <c:pt idx="2">
                <c:v>38442</c:v>
              </c:pt>
              <c:pt idx="3">
                <c:v>38472</c:v>
              </c:pt>
              <c:pt idx="4">
                <c:v>38503</c:v>
              </c:pt>
              <c:pt idx="5">
                <c:v>38533</c:v>
              </c:pt>
              <c:pt idx="6">
                <c:v>38564</c:v>
              </c:pt>
              <c:pt idx="7">
                <c:v>38595</c:v>
              </c:pt>
              <c:pt idx="8">
                <c:v>38625</c:v>
              </c:pt>
              <c:pt idx="9">
                <c:v>38656</c:v>
              </c:pt>
              <c:pt idx="10">
                <c:v>38686</c:v>
              </c:pt>
              <c:pt idx="11">
                <c:v>38717</c:v>
              </c:pt>
              <c:pt idx="12">
                <c:v>38748</c:v>
              </c:pt>
              <c:pt idx="13">
                <c:v>38776</c:v>
              </c:pt>
              <c:pt idx="14">
                <c:v>38807</c:v>
              </c:pt>
              <c:pt idx="15">
                <c:v>38837</c:v>
              </c:pt>
              <c:pt idx="16">
                <c:v>38868</c:v>
              </c:pt>
              <c:pt idx="17">
                <c:v>38898</c:v>
              </c:pt>
              <c:pt idx="18">
                <c:v>38929</c:v>
              </c:pt>
              <c:pt idx="19">
                <c:v>38960</c:v>
              </c:pt>
              <c:pt idx="20">
                <c:v>38990</c:v>
              </c:pt>
              <c:pt idx="21">
                <c:v>39021</c:v>
              </c:pt>
              <c:pt idx="22">
                <c:v>39051</c:v>
              </c:pt>
              <c:pt idx="23">
                <c:v>39082</c:v>
              </c:pt>
              <c:pt idx="24">
                <c:v>39113</c:v>
              </c:pt>
              <c:pt idx="25">
                <c:v>39141</c:v>
              </c:pt>
              <c:pt idx="26">
                <c:v>39172</c:v>
              </c:pt>
              <c:pt idx="27">
                <c:v>39202</c:v>
              </c:pt>
              <c:pt idx="28">
                <c:v>39233</c:v>
              </c:pt>
              <c:pt idx="29">
                <c:v>39263</c:v>
              </c:pt>
              <c:pt idx="30">
                <c:v>39294</c:v>
              </c:pt>
              <c:pt idx="31">
                <c:v>39325</c:v>
              </c:pt>
              <c:pt idx="32">
                <c:v>39355</c:v>
              </c:pt>
              <c:pt idx="33">
                <c:v>39386</c:v>
              </c:pt>
              <c:pt idx="34">
                <c:v>39416</c:v>
              </c:pt>
              <c:pt idx="35">
                <c:v>39447</c:v>
              </c:pt>
              <c:pt idx="36">
                <c:v>39478</c:v>
              </c:pt>
              <c:pt idx="37">
                <c:v>39507</c:v>
              </c:pt>
              <c:pt idx="38">
                <c:v>39538</c:v>
              </c:pt>
              <c:pt idx="39">
                <c:v>39568</c:v>
              </c:pt>
              <c:pt idx="40">
                <c:v>39599</c:v>
              </c:pt>
              <c:pt idx="41">
                <c:v>39629</c:v>
              </c:pt>
              <c:pt idx="42">
                <c:v>39660</c:v>
              </c:pt>
              <c:pt idx="43">
                <c:v>39691</c:v>
              </c:pt>
              <c:pt idx="44">
                <c:v>39721</c:v>
              </c:pt>
              <c:pt idx="45">
                <c:v>39752</c:v>
              </c:pt>
              <c:pt idx="46">
                <c:v>39782</c:v>
              </c:pt>
              <c:pt idx="47">
                <c:v>39813</c:v>
              </c:pt>
              <c:pt idx="48">
                <c:v>39844</c:v>
              </c:pt>
              <c:pt idx="49">
                <c:v>39872</c:v>
              </c:pt>
              <c:pt idx="50">
                <c:v>39903</c:v>
              </c:pt>
              <c:pt idx="51">
                <c:v>39933</c:v>
              </c:pt>
              <c:pt idx="52">
                <c:v>39964</c:v>
              </c:pt>
              <c:pt idx="53">
                <c:v>39994</c:v>
              </c:pt>
              <c:pt idx="54">
                <c:v>40025</c:v>
              </c:pt>
              <c:pt idx="55">
                <c:v>40056</c:v>
              </c:pt>
              <c:pt idx="56">
                <c:v>40086</c:v>
              </c:pt>
              <c:pt idx="57">
                <c:v>40117</c:v>
              </c:pt>
              <c:pt idx="58">
                <c:v>40147</c:v>
              </c:pt>
              <c:pt idx="59">
                <c:v>40178</c:v>
              </c:pt>
              <c:pt idx="60">
                <c:v>40209</c:v>
              </c:pt>
              <c:pt idx="61">
                <c:v>40237</c:v>
              </c:pt>
              <c:pt idx="62">
                <c:v>40268</c:v>
              </c:pt>
              <c:pt idx="63">
                <c:v>40298</c:v>
              </c:pt>
              <c:pt idx="64">
                <c:v>40329</c:v>
              </c:pt>
              <c:pt idx="65">
                <c:v>40359</c:v>
              </c:pt>
              <c:pt idx="66">
                <c:v>40390</c:v>
              </c:pt>
              <c:pt idx="67">
                <c:v>40421</c:v>
              </c:pt>
              <c:pt idx="68">
                <c:v>40451</c:v>
              </c:pt>
              <c:pt idx="69">
                <c:v>40482</c:v>
              </c:pt>
              <c:pt idx="70">
                <c:v>40512</c:v>
              </c:pt>
              <c:pt idx="71">
                <c:v>40543</c:v>
              </c:pt>
              <c:pt idx="72">
                <c:v>40574</c:v>
              </c:pt>
              <c:pt idx="73">
                <c:v>40602</c:v>
              </c:pt>
              <c:pt idx="74">
                <c:v>40633</c:v>
              </c:pt>
              <c:pt idx="75">
                <c:v>40663</c:v>
              </c:pt>
              <c:pt idx="76">
                <c:v>40694</c:v>
              </c:pt>
              <c:pt idx="77">
                <c:v>40724</c:v>
              </c:pt>
              <c:pt idx="78">
                <c:v>40755</c:v>
              </c:pt>
              <c:pt idx="79">
                <c:v>40786</c:v>
              </c:pt>
              <c:pt idx="80">
                <c:v>40816</c:v>
              </c:pt>
              <c:pt idx="81">
                <c:v>40847</c:v>
              </c:pt>
              <c:pt idx="82">
                <c:v>40877</c:v>
              </c:pt>
              <c:pt idx="83">
                <c:v>40908</c:v>
              </c:pt>
              <c:pt idx="84">
                <c:v>40939</c:v>
              </c:pt>
              <c:pt idx="85">
                <c:v>40968</c:v>
              </c:pt>
              <c:pt idx="86">
                <c:v>40999</c:v>
              </c:pt>
              <c:pt idx="87">
                <c:v>41029</c:v>
              </c:pt>
              <c:pt idx="88">
                <c:v>41060</c:v>
              </c:pt>
              <c:pt idx="89">
                <c:v>41090</c:v>
              </c:pt>
              <c:pt idx="90">
                <c:v>41121</c:v>
              </c:pt>
              <c:pt idx="91">
                <c:v>41152</c:v>
              </c:pt>
              <c:pt idx="92">
                <c:v>41182</c:v>
              </c:pt>
              <c:pt idx="93">
                <c:v>41213</c:v>
              </c:pt>
              <c:pt idx="94">
                <c:v>41243</c:v>
              </c:pt>
              <c:pt idx="95">
                <c:v>41274</c:v>
              </c:pt>
              <c:pt idx="96">
                <c:v>41305</c:v>
              </c:pt>
              <c:pt idx="97">
                <c:v>41333</c:v>
              </c:pt>
              <c:pt idx="98">
                <c:v>41364</c:v>
              </c:pt>
              <c:pt idx="99">
                <c:v>41394</c:v>
              </c:pt>
              <c:pt idx="100">
                <c:v>41425</c:v>
              </c:pt>
              <c:pt idx="101">
                <c:v>41455</c:v>
              </c:pt>
              <c:pt idx="102">
                <c:v>41486</c:v>
              </c:pt>
              <c:pt idx="103">
                <c:v>41517</c:v>
              </c:pt>
              <c:pt idx="104">
                <c:v>41547</c:v>
              </c:pt>
              <c:pt idx="105">
                <c:v>41578</c:v>
              </c:pt>
              <c:pt idx="106">
                <c:v>41608</c:v>
              </c:pt>
              <c:pt idx="107">
                <c:v>41639</c:v>
              </c:pt>
              <c:pt idx="108">
                <c:v>41670</c:v>
              </c:pt>
              <c:pt idx="109">
                <c:v>41698</c:v>
              </c:pt>
              <c:pt idx="110">
                <c:v>41729</c:v>
              </c:pt>
              <c:pt idx="111">
                <c:v>41759</c:v>
              </c:pt>
              <c:pt idx="112">
                <c:v>41790</c:v>
              </c:pt>
            </c:numLit>
          </c:cat>
          <c:val>
            <c:numLit>
              <c:formatCode>General</c:formatCode>
              <c:ptCount val="113"/>
              <c:pt idx="0">
                <c:v>15.08</c:v>
              </c:pt>
              <c:pt idx="1">
                <c:v>15.09</c:v>
              </c:pt>
              <c:pt idx="2">
                <c:v>15.18</c:v>
              </c:pt>
              <c:pt idx="3">
                <c:v>15.16</c:v>
              </c:pt>
              <c:pt idx="4">
                <c:v>15.97</c:v>
              </c:pt>
              <c:pt idx="5">
                <c:v>16.079999999999998</c:v>
              </c:pt>
              <c:pt idx="6">
                <c:v>16.079999999999998</c:v>
              </c:pt>
              <c:pt idx="7">
                <c:v>16.09</c:v>
              </c:pt>
              <c:pt idx="8">
                <c:v>16.079999999999998</c:v>
              </c:pt>
              <c:pt idx="9">
                <c:v>16.059999999999999</c:v>
              </c:pt>
              <c:pt idx="10">
                <c:v>16.12</c:v>
              </c:pt>
              <c:pt idx="11">
                <c:v>16.11</c:v>
              </c:pt>
              <c:pt idx="12">
                <c:v>16.100000000000001</c:v>
              </c:pt>
              <c:pt idx="13">
                <c:v>16.100000000000001</c:v>
              </c:pt>
              <c:pt idx="14">
                <c:v>16.22</c:v>
              </c:pt>
              <c:pt idx="15">
                <c:v>16.25</c:v>
              </c:pt>
              <c:pt idx="16">
                <c:v>16.23</c:v>
              </c:pt>
              <c:pt idx="17">
                <c:v>16.38</c:v>
              </c:pt>
              <c:pt idx="18">
                <c:v>16.39</c:v>
              </c:pt>
              <c:pt idx="19">
                <c:v>16.399999999999999</c:v>
              </c:pt>
              <c:pt idx="20">
                <c:v>16.5</c:v>
              </c:pt>
              <c:pt idx="21">
                <c:v>16.559999999999999</c:v>
              </c:pt>
              <c:pt idx="22">
                <c:v>16.559999999999999</c:v>
              </c:pt>
              <c:pt idx="23">
                <c:v>17.149999999999999</c:v>
              </c:pt>
              <c:pt idx="24">
                <c:v>17.16</c:v>
              </c:pt>
              <c:pt idx="25">
                <c:v>17.71</c:v>
              </c:pt>
              <c:pt idx="26">
                <c:v>17.68</c:v>
              </c:pt>
              <c:pt idx="27">
                <c:v>17.7</c:v>
              </c:pt>
              <c:pt idx="28">
                <c:v>17.670000000000002</c:v>
              </c:pt>
              <c:pt idx="29">
                <c:v>17.77</c:v>
              </c:pt>
              <c:pt idx="30">
                <c:v>17.73</c:v>
              </c:pt>
              <c:pt idx="31">
                <c:v>17.809999999999999</c:v>
              </c:pt>
              <c:pt idx="32">
                <c:v>17.73</c:v>
              </c:pt>
              <c:pt idx="33">
                <c:v>17.84</c:v>
              </c:pt>
              <c:pt idx="34">
                <c:v>17.82</c:v>
              </c:pt>
              <c:pt idx="35">
                <c:v>17.760000000000002</c:v>
              </c:pt>
              <c:pt idx="36">
                <c:v>17.5</c:v>
              </c:pt>
              <c:pt idx="37">
                <c:v>17.579999999999998</c:v>
              </c:pt>
              <c:pt idx="38">
                <c:v>17.57</c:v>
              </c:pt>
              <c:pt idx="39">
                <c:v>17.54</c:v>
              </c:pt>
              <c:pt idx="40">
                <c:v>17.399999999999999</c:v>
              </c:pt>
              <c:pt idx="41">
                <c:v>17.91</c:v>
              </c:pt>
              <c:pt idx="42">
                <c:v>17.91</c:v>
              </c:pt>
              <c:pt idx="43">
                <c:v>17.91</c:v>
              </c:pt>
              <c:pt idx="44">
                <c:v>18.04</c:v>
              </c:pt>
              <c:pt idx="45">
                <c:v>18.04</c:v>
              </c:pt>
              <c:pt idx="46">
                <c:v>18.05</c:v>
              </c:pt>
              <c:pt idx="47">
                <c:v>18.04</c:v>
              </c:pt>
              <c:pt idx="48">
                <c:v>18.02</c:v>
              </c:pt>
              <c:pt idx="49">
                <c:v>18.63</c:v>
              </c:pt>
              <c:pt idx="50">
                <c:v>18.62</c:v>
              </c:pt>
              <c:pt idx="51">
                <c:v>18.62</c:v>
              </c:pt>
              <c:pt idx="52">
                <c:v>18.61</c:v>
              </c:pt>
              <c:pt idx="53">
                <c:v>18.97</c:v>
              </c:pt>
              <c:pt idx="54">
                <c:v>18.97</c:v>
              </c:pt>
              <c:pt idx="55">
                <c:v>18.97</c:v>
              </c:pt>
              <c:pt idx="56">
                <c:v>18.96</c:v>
              </c:pt>
              <c:pt idx="57">
                <c:v>18.96</c:v>
              </c:pt>
              <c:pt idx="58">
                <c:v>18.96</c:v>
              </c:pt>
              <c:pt idx="59">
                <c:v>18.97</c:v>
              </c:pt>
              <c:pt idx="60">
                <c:v>18.95</c:v>
              </c:pt>
              <c:pt idx="61">
                <c:v>18.95</c:v>
              </c:pt>
              <c:pt idx="62">
                <c:v>18.96</c:v>
              </c:pt>
              <c:pt idx="63">
                <c:v>18.95</c:v>
              </c:pt>
              <c:pt idx="64">
                <c:v>18.89</c:v>
              </c:pt>
              <c:pt idx="65">
                <c:v>18.89</c:v>
              </c:pt>
              <c:pt idx="66">
                <c:v>18.89</c:v>
              </c:pt>
              <c:pt idx="67">
                <c:v>19.079999999999998</c:v>
              </c:pt>
              <c:pt idx="68">
                <c:v>19.079999999999998</c:v>
              </c:pt>
              <c:pt idx="69">
                <c:v>19.09</c:v>
              </c:pt>
              <c:pt idx="70">
                <c:v>19.079999999999998</c:v>
              </c:pt>
              <c:pt idx="71">
                <c:v>19.100000000000001</c:v>
              </c:pt>
              <c:pt idx="72">
                <c:v>19.09</c:v>
              </c:pt>
              <c:pt idx="73">
                <c:v>19.09</c:v>
              </c:pt>
              <c:pt idx="74">
                <c:v>19.079999999999998</c:v>
              </c:pt>
              <c:pt idx="75">
                <c:v>19.399999999999999</c:v>
              </c:pt>
              <c:pt idx="76">
                <c:v>19.38</c:v>
              </c:pt>
              <c:pt idx="77">
                <c:v>19.39</c:v>
              </c:pt>
              <c:pt idx="78">
                <c:v>19.38</c:v>
              </c:pt>
              <c:pt idx="79">
                <c:v>19.38</c:v>
              </c:pt>
              <c:pt idx="80">
                <c:v>19.38</c:v>
              </c:pt>
              <c:pt idx="81">
                <c:v>19.38</c:v>
              </c:pt>
              <c:pt idx="82">
                <c:v>19.39</c:v>
              </c:pt>
              <c:pt idx="83">
                <c:v>19.47</c:v>
              </c:pt>
              <c:pt idx="84">
                <c:v>19.5</c:v>
              </c:pt>
              <c:pt idx="85">
                <c:v>19.510000000000002</c:v>
              </c:pt>
              <c:pt idx="86">
                <c:v>19.510000000000002</c:v>
              </c:pt>
              <c:pt idx="87">
                <c:v>19.510000000000002</c:v>
              </c:pt>
              <c:pt idx="88">
                <c:v>19.510000000000002</c:v>
              </c:pt>
              <c:pt idx="89">
                <c:v>19.510000000000002</c:v>
              </c:pt>
              <c:pt idx="90">
                <c:v>19.53</c:v>
              </c:pt>
              <c:pt idx="91">
                <c:v>19.53</c:v>
              </c:pt>
              <c:pt idx="92">
                <c:v>19.52</c:v>
              </c:pt>
              <c:pt idx="93">
                <c:v>19.649999999999999</c:v>
              </c:pt>
              <c:pt idx="94">
                <c:v>19.649999999999999</c:v>
              </c:pt>
              <c:pt idx="95">
                <c:v>19.649999999999999</c:v>
              </c:pt>
              <c:pt idx="96">
                <c:v>19.55</c:v>
              </c:pt>
              <c:pt idx="97">
                <c:v>19.55</c:v>
              </c:pt>
              <c:pt idx="98">
                <c:v>19.54</c:v>
              </c:pt>
              <c:pt idx="99">
                <c:v>19.54</c:v>
              </c:pt>
              <c:pt idx="100">
                <c:v>19.55</c:v>
              </c:pt>
              <c:pt idx="101">
                <c:v>19.55</c:v>
              </c:pt>
              <c:pt idx="102">
                <c:v>19.55</c:v>
              </c:pt>
              <c:pt idx="103">
                <c:v>19.54</c:v>
              </c:pt>
              <c:pt idx="104">
                <c:v>19.54</c:v>
              </c:pt>
              <c:pt idx="105">
                <c:v>19.54</c:v>
              </c:pt>
              <c:pt idx="106">
                <c:v>19.54</c:v>
              </c:pt>
              <c:pt idx="107">
                <c:v>19.54</c:v>
              </c:pt>
              <c:pt idx="108">
                <c:v>19.54</c:v>
              </c:pt>
              <c:pt idx="109">
                <c:v>19.55</c:v>
              </c:pt>
              <c:pt idx="110">
                <c:v>19.54</c:v>
              </c:pt>
              <c:pt idx="111">
                <c:v>19.54</c:v>
              </c:pt>
              <c:pt idx="112">
                <c:v>19.54</c:v>
              </c:pt>
            </c:numLit>
          </c:val>
          <c:smooth val="0"/>
        </c:ser>
        <c:ser>
          <c:idx val="4"/>
          <c:order val="4"/>
          <c:tx>
            <c:v>Mortgage</c:v>
          </c:tx>
          <c:marker>
            <c:symbol val="none"/>
          </c:marker>
          <c:cat>
            <c:numLit>
              <c:formatCode>General</c:formatCode>
              <c:ptCount val="113"/>
              <c:pt idx="0">
                <c:v>38383</c:v>
              </c:pt>
              <c:pt idx="1">
                <c:v>38411</c:v>
              </c:pt>
              <c:pt idx="2">
                <c:v>38442</c:v>
              </c:pt>
              <c:pt idx="3">
                <c:v>38472</c:v>
              </c:pt>
              <c:pt idx="4">
                <c:v>38503</c:v>
              </c:pt>
              <c:pt idx="5">
                <c:v>38533</c:v>
              </c:pt>
              <c:pt idx="6">
                <c:v>38564</c:v>
              </c:pt>
              <c:pt idx="7">
                <c:v>38595</c:v>
              </c:pt>
              <c:pt idx="8">
                <c:v>38625</c:v>
              </c:pt>
              <c:pt idx="9">
                <c:v>38656</c:v>
              </c:pt>
              <c:pt idx="10">
                <c:v>38686</c:v>
              </c:pt>
              <c:pt idx="11">
                <c:v>38717</c:v>
              </c:pt>
              <c:pt idx="12">
                <c:v>38748</c:v>
              </c:pt>
              <c:pt idx="13">
                <c:v>38776</c:v>
              </c:pt>
              <c:pt idx="14">
                <c:v>38807</c:v>
              </c:pt>
              <c:pt idx="15">
                <c:v>38837</c:v>
              </c:pt>
              <c:pt idx="16">
                <c:v>38868</c:v>
              </c:pt>
              <c:pt idx="17">
                <c:v>38898</c:v>
              </c:pt>
              <c:pt idx="18">
                <c:v>38929</c:v>
              </c:pt>
              <c:pt idx="19">
                <c:v>38960</c:v>
              </c:pt>
              <c:pt idx="20">
                <c:v>38990</c:v>
              </c:pt>
              <c:pt idx="21">
                <c:v>39021</c:v>
              </c:pt>
              <c:pt idx="22">
                <c:v>39051</c:v>
              </c:pt>
              <c:pt idx="23">
                <c:v>39082</c:v>
              </c:pt>
              <c:pt idx="24">
                <c:v>39113</c:v>
              </c:pt>
              <c:pt idx="25">
                <c:v>39141</c:v>
              </c:pt>
              <c:pt idx="26">
                <c:v>39172</c:v>
              </c:pt>
              <c:pt idx="27">
                <c:v>39202</c:v>
              </c:pt>
              <c:pt idx="28">
                <c:v>39233</c:v>
              </c:pt>
              <c:pt idx="29">
                <c:v>39263</c:v>
              </c:pt>
              <c:pt idx="30">
                <c:v>39294</c:v>
              </c:pt>
              <c:pt idx="31">
                <c:v>39325</c:v>
              </c:pt>
              <c:pt idx="32">
                <c:v>39355</c:v>
              </c:pt>
              <c:pt idx="33">
                <c:v>39386</c:v>
              </c:pt>
              <c:pt idx="34">
                <c:v>39416</c:v>
              </c:pt>
              <c:pt idx="35">
                <c:v>39447</c:v>
              </c:pt>
              <c:pt idx="36">
                <c:v>39478</c:v>
              </c:pt>
              <c:pt idx="37">
                <c:v>39507</c:v>
              </c:pt>
              <c:pt idx="38">
                <c:v>39538</c:v>
              </c:pt>
              <c:pt idx="39">
                <c:v>39568</c:v>
              </c:pt>
              <c:pt idx="40">
                <c:v>39599</c:v>
              </c:pt>
              <c:pt idx="41">
                <c:v>39629</c:v>
              </c:pt>
              <c:pt idx="42">
                <c:v>39660</c:v>
              </c:pt>
              <c:pt idx="43">
                <c:v>39691</c:v>
              </c:pt>
              <c:pt idx="44">
                <c:v>39721</c:v>
              </c:pt>
              <c:pt idx="45">
                <c:v>39752</c:v>
              </c:pt>
              <c:pt idx="46">
                <c:v>39782</c:v>
              </c:pt>
              <c:pt idx="47">
                <c:v>39813</c:v>
              </c:pt>
              <c:pt idx="48">
                <c:v>39844</c:v>
              </c:pt>
              <c:pt idx="49">
                <c:v>39872</c:v>
              </c:pt>
              <c:pt idx="50">
                <c:v>39903</c:v>
              </c:pt>
              <c:pt idx="51">
                <c:v>39933</c:v>
              </c:pt>
              <c:pt idx="52">
                <c:v>39964</c:v>
              </c:pt>
              <c:pt idx="53">
                <c:v>39994</c:v>
              </c:pt>
              <c:pt idx="54">
                <c:v>40025</c:v>
              </c:pt>
              <c:pt idx="55">
                <c:v>40056</c:v>
              </c:pt>
              <c:pt idx="56">
                <c:v>40086</c:v>
              </c:pt>
              <c:pt idx="57">
                <c:v>40117</c:v>
              </c:pt>
              <c:pt idx="58">
                <c:v>40147</c:v>
              </c:pt>
              <c:pt idx="59">
                <c:v>40178</c:v>
              </c:pt>
              <c:pt idx="60">
                <c:v>40209</c:v>
              </c:pt>
              <c:pt idx="61">
                <c:v>40237</c:v>
              </c:pt>
              <c:pt idx="62">
                <c:v>40268</c:v>
              </c:pt>
              <c:pt idx="63">
                <c:v>40298</c:v>
              </c:pt>
              <c:pt idx="64">
                <c:v>40329</c:v>
              </c:pt>
              <c:pt idx="65">
                <c:v>40359</c:v>
              </c:pt>
              <c:pt idx="66">
                <c:v>40390</c:v>
              </c:pt>
              <c:pt idx="67">
                <c:v>40421</c:v>
              </c:pt>
              <c:pt idx="68">
                <c:v>40451</c:v>
              </c:pt>
              <c:pt idx="69">
                <c:v>40482</c:v>
              </c:pt>
              <c:pt idx="70">
                <c:v>40512</c:v>
              </c:pt>
              <c:pt idx="71">
                <c:v>40543</c:v>
              </c:pt>
              <c:pt idx="72">
                <c:v>40574</c:v>
              </c:pt>
              <c:pt idx="73">
                <c:v>40602</c:v>
              </c:pt>
              <c:pt idx="74">
                <c:v>40633</c:v>
              </c:pt>
              <c:pt idx="75">
                <c:v>40663</c:v>
              </c:pt>
              <c:pt idx="76">
                <c:v>40694</c:v>
              </c:pt>
              <c:pt idx="77">
                <c:v>40724</c:v>
              </c:pt>
              <c:pt idx="78">
                <c:v>40755</c:v>
              </c:pt>
              <c:pt idx="79">
                <c:v>40786</c:v>
              </c:pt>
              <c:pt idx="80">
                <c:v>40816</c:v>
              </c:pt>
              <c:pt idx="81">
                <c:v>40847</c:v>
              </c:pt>
              <c:pt idx="82">
                <c:v>40877</c:v>
              </c:pt>
              <c:pt idx="83">
                <c:v>40908</c:v>
              </c:pt>
              <c:pt idx="84">
                <c:v>40939</c:v>
              </c:pt>
              <c:pt idx="85">
                <c:v>40968</c:v>
              </c:pt>
              <c:pt idx="86">
                <c:v>40999</c:v>
              </c:pt>
              <c:pt idx="87">
                <c:v>41029</c:v>
              </c:pt>
              <c:pt idx="88">
                <c:v>41060</c:v>
              </c:pt>
              <c:pt idx="89">
                <c:v>41090</c:v>
              </c:pt>
              <c:pt idx="90">
                <c:v>41121</c:v>
              </c:pt>
              <c:pt idx="91">
                <c:v>41152</c:v>
              </c:pt>
              <c:pt idx="92">
                <c:v>41182</c:v>
              </c:pt>
              <c:pt idx="93">
                <c:v>41213</c:v>
              </c:pt>
              <c:pt idx="94">
                <c:v>41243</c:v>
              </c:pt>
              <c:pt idx="95">
                <c:v>41274</c:v>
              </c:pt>
              <c:pt idx="96">
                <c:v>41305</c:v>
              </c:pt>
              <c:pt idx="97">
                <c:v>41333</c:v>
              </c:pt>
              <c:pt idx="98">
                <c:v>41364</c:v>
              </c:pt>
              <c:pt idx="99">
                <c:v>41394</c:v>
              </c:pt>
              <c:pt idx="100">
                <c:v>41425</c:v>
              </c:pt>
              <c:pt idx="101">
                <c:v>41455</c:v>
              </c:pt>
              <c:pt idx="102">
                <c:v>41486</c:v>
              </c:pt>
              <c:pt idx="103">
                <c:v>41517</c:v>
              </c:pt>
              <c:pt idx="104">
                <c:v>41547</c:v>
              </c:pt>
              <c:pt idx="105">
                <c:v>41578</c:v>
              </c:pt>
              <c:pt idx="106">
                <c:v>41608</c:v>
              </c:pt>
              <c:pt idx="107">
                <c:v>41639</c:v>
              </c:pt>
              <c:pt idx="108">
                <c:v>41670</c:v>
              </c:pt>
              <c:pt idx="109">
                <c:v>41698</c:v>
              </c:pt>
              <c:pt idx="110">
                <c:v>41729</c:v>
              </c:pt>
              <c:pt idx="111">
                <c:v>41759</c:v>
              </c:pt>
              <c:pt idx="112">
                <c:v>41790</c:v>
              </c:pt>
            </c:numLit>
          </c:cat>
          <c:val>
            <c:numLit>
              <c:formatCode>General</c:formatCode>
              <c:ptCount val="113"/>
              <c:pt idx="0">
                <c:v>5.54</c:v>
              </c:pt>
              <c:pt idx="1">
                <c:v>5.53</c:v>
              </c:pt>
              <c:pt idx="2">
                <c:v>5.52</c:v>
              </c:pt>
              <c:pt idx="3">
                <c:v>5.5</c:v>
              </c:pt>
              <c:pt idx="4">
                <c:v>5.49</c:v>
              </c:pt>
              <c:pt idx="5">
                <c:v>5.52</c:v>
              </c:pt>
              <c:pt idx="6">
                <c:v>5.53</c:v>
              </c:pt>
              <c:pt idx="7">
                <c:v>5.52</c:v>
              </c:pt>
              <c:pt idx="8">
                <c:v>5.38</c:v>
              </c:pt>
              <c:pt idx="9">
                <c:v>5.36</c:v>
              </c:pt>
              <c:pt idx="10">
                <c:v>5.36</c:v>
              </c:pt>
              <c:pt idx="11">
                <c:v>5.33</c:v>
              </c:pt>
              <c:pt idx="12">
                <c:v>5.33</c:v>
              </c:pt>
              <c:pt idx="13">
                <c:v>5.34</c:v>
              </c:pt>
              <c:pt idx="14">
                <c:v>5.31</c:v>
              </c:pt>
              <c:pt idx="15">
                <c:v>5.32</c:v>
              </c:pt>
              <c:pt idx="16">
                <c:v>5.31</c:v>
              </c:pt>
              <c:pt idx="17">
                <c:v>5.3</c:v>
              </c:pt>
              <c:pt idx="18">
                <c:v>5.29</c:v>
              </c:pt>
              <c:pt idx="19">
                <c:v>5.29</c:v>
              </c:pt>
              <c:pt idx="20">
                <c:v>5.41</c:v>
              </c:pt>
              <c:pt idx="21">
                <c:v>5.4</c:v>
              </c:pt>
              <c:pt idx="22">
                <c:v>5.42</c:v>
              </c:pt>
              <c:pt idx="23">
                <c:v>5.53</c:v>
              </c:pt>
              <c:pt idx="24">
                <c:v>5.54</c:v>
              </c:pt>
              <c:pt idx="25">
                <c:v>5.66</c:v>
              </c:pt>
              <c:pt idx="26">
                <c:v>5.67</c:v>
              </c:pt>
              <c:pt idx="27">
                <c:v>5.65</c:v>
              </c:pt>
              <c:pt idx="28">
                <c:v>5.66</c:v>
              </c:pt>
              <c:pt idx="29">
                <c:v>5.8</c:v>
              </c:pt>
              <c:pt idx="30">
                <c:v>5.82</c:v>
              </c:pt>
              <c:pt idx="31">
                <c:v>5.91</c:v>
              </c:pt>
              <c:pt idx="32">
                <c:v>5.92</c:v>
              </c:pt>
              <c:pt idx="33">
                <c:v>5.94</c:v>
              </c:pt>
              <c:pt idx="34">
                <c:v>5.94</c:v>
              </c:pt>
              <c:pt idx="35">
                <c:v>5.97</c:v>
              </c:pt>
              <c:pt idx="36">
                <c:v>5.88</c:v>
              </c:pt>
              <c:pt idx="37">
                <c:v>5.89</c:v>
              </c:pt>
              <c:pt idx="38">
                <c:v>5.8</c:v>
              </c:pt>
              <c:pt idx="39">
                <c:v>5.8</c:v>
              </c:pt>
              <c:pt idx="40">
                <c:v>5.73</c:v>
              </c:pt>
              <c:pt idx="41">
                <c:v>5.76</c:v>
              </c:pt>
              <c:pt idx="42">
                <c:v>5.79</c:v>
              </c:pt>
              <c:pt idx="43">
                <c:v>5.79</c:v>
              </c:pt>
              <c:pt idx="44">
                <c:v>5.81</c:v>
              </c:pt>
              <c:pt idx="45">
                <c:v>5.82</c:v>
              </c:pt>
              <c:pt idx="46">
                <c:v>5.54</c:v>
              </c:pt>
              <c:pt idx="47">
                <c:v>4.8</c:v>
              </c:pt>
              <c:pt idx="48">
                <c:v>4.32</c:v>
              </c:pt>
              <c:pt idx="49">
                <c:v>4.0999999999999996</c:v>
              </c:pt>
              <c:pt idx="50">
                <c:v>3.83</c:v>
              </c:pt>
              <c:pt idx="51">
                <c:v>3.62</c:v>
              </c:pt>
              <c:pt idx="52">
                <c:v>3.59</c:v>
              </c:pt>
              <c:pt idx="53">
                <c:v>3.59</c:v>
              </c:pt>
              <c:pt idx="54">
                <c:v>3.57</c:v>
              </c:pt>
              <c:pt idx="55">
                <c:v>3.58</c:v>
              </c:pt>
              <c:pt idx="56">
                <c:v>3.58</c:v>
              </c:pt>
              <c:pt idx="57">
                <c:v>3.56</c:v>
              </c:pt>
              <c:pt idx="58">
                <c:v>3.57</c:v>
              </c:pt>
              <c:pt idx="59">
                <c:v>3.59</c:v>
              </c:pt>
              <c:pt idx="60">
                <c:v>3.67</c:v>
              </c:pt>
              <c:pt idx="61">
                <c:v>3.67</c:v>
              </c:pt>
              <c:pt idx="62">
                <c:v>3.66</c:v>
              </c:pt>
              <c:pt idx="63">
                <c:v>3.67</c:v>
              </c:pt>
              <c:pt idx="64">
                <c:v>3.66</c:v>
              </c:pt>
              <c:pt idx="65">
                <c:v>3.65</c:v>
              </c:pt>
              <c:pt idx="66">
                <c:v>3.63</c:v>
              </c:pt>
              <c:pt idx="67">
                <c:v>3.55</c:v>
              </c:pt>
              <c:pt idx="68">
                <c:v>3.53</c:v>
              </c:pt>
              <c:pt idx="69">
                <c:v>3.51</c:v>
              </c:pt>
              <c:pt idx="70">
                <c:v>3.51</c:v>
              </c:pt>
              <c:pt idx="71">
                <c:v>3.5</c:v>
              </c:pt>
              <c:pt idx="72">
                <c:v>3.5</c:v>
              </c:pt>
              <c:pt idx="73">
                <c:v>3.5</c:v>
              </c:pt>
              <c:pt idx="74">
                <c:v>3.49</c:v>
              </c:pt>
              <c:pt idx="75">
                <c:v>3.49</c:v>
              </c:pt>
              <c:pt idx="76">
                <c:v>3.47</c:v>
              </c:pt>
              <c:pt idx="77">
                <c:v>3.45</c:v>
              </c:pt>
              <c:pt idx="78">
                <c:v>3.43</c:v>
              </c:pt>
              <c:pt idx="79">
                <c:v>3.41</c:v>
              </c:pt>
              <c:pt idx="80">
                <c:v>3.36</c:v>
              </c:pt>
              <c:pt idx="81">
                <c:v>3.38</c:v>
              </c:pt>
              <c:pt idx="82">
                <c:v>3.36</c:v>
              </c:pt>
              <c:pt idx="83">
                <c:v>3.36</c:v>
              </c:pt>
              <c:pt idx="84">
                <c:v>3.38</c:v>
              </c:pt>
              <c:pt idx="85">
                <c:v>3.36</c:v>
              </c:pt>
              <c:pt idx="86">
                <c:v>3.36</c:v>
              </c:pt>
              <c:pt idx="87">
                <c:v>3.37</c:v>
              </c:pt>
              <c:pt idx="88">
                <c:v>3.39</c:v>
              </c:pt>
              <c:pt idx="89">
                <c:v>3.38</c:v>
              </c:pt>
              <c:pt idx="90">
                <c:v>3.38</c:v>
              </c:pt>
              <c:pt idx="91">
                <c:v>3.37</c:v>
              </c:pt>
              <c:pt idx="92">
                <c:v>3.37</c:v>
              </c:pt>
              <c:pt idx="93">
                <c:v>3.38</c:v>
              </c:pt>
              <c:pt idx="94">
                <c:v>3.38</c:v>
              </c:pt>
              <c:pt idx="95">
                <c:v>3.38</c:v>
              </c:pt>
              <c:pt idx="96">
                <c:v>3.37</c:v>
              </c:pt>
              <c:pt idx="97">
                <c:v>3.37</c:v>
              </c:pt>
              <c:pt idx="98">
                <c:v>3.36</c:v>
              </c:pt>
              <c:pt idx="99">
                <c:v>3.35</c:v>
              </c:pt>
              <c:pt idx="100">
                <c:v>3.35</c:v>
              </c:pt>
              <c:pt idx="101">
                <c:v>3.33</c:v>
              </c:pt>
              <c:pt idx="102">
                <c:v>3.33</c:v>
              </c:pt>
              <c:pt idx="103">
                <c:v>3.32</c:v>
              </c:pt>
              <c:pt idx="104">
                <c:v>3.3</c:v>
              </c:pt>
              <c:pt idx="105">
                <c:v>3.28</c:v>
              </c:pt>
              <c:pt idx="106">
                <c:v>3.29</c:v>
              </c:pt>
              <c:pt idx="107">
                <c:v>3.27</c:v>
              </c:pt>
              <c:pt idx="108">
                <c:v>3.26</c:v>
              </c:pt>
              <c:pt idx="109">
                <c:v>3.25</c:v>
              </c:pt>
              <c:pt idx="110">
                <c:v>3.24</c:v>
              </c:pt>
              <c:pt idx="111">
                <c:v>3.23</c:v>
              </c:pt>
              <c:pt idx="112">
                <c:v>3.22</c:v>
              </c:pt>
            </c:numLit>
          </c:val>
          <c:smooth val="0"/>
        </c:ser>
        <c:ser>
          <c:idx val="5"/>
          <c:order val="5"/>
          <c:tx>
            <c:v>Bank of England base rate</c:v>
          </c:tx>
          <c:marker>
            <c:symbol val="none"/>
          </c:marker>
          <c:cat>
            <c:numLit>
              <c:formatCode>General</c:formatCode>
              <c:ptCount val="113"/>
              <c:pt idx="0">
                <c:v>38383</c:v>
              </c:pt>
              <c:pt idx="1">
                <c:v>38411</c:v>
              </c:pt>
              <c:pt idx="2">
                <c:v>38442</c:v>
              </c:pt>
              <c:pt idx="3">
                <c:v>38472</c:v>
              </c:pt>
              <c:pt idx="4">
                <c:v>38503</c:v>
              </c:pt>
              <c:pt idx="5">
                <c:v>38533</c:v>
              </c:pt>
              <c:pt idx="6">
                <c:v>38564</c:v>
              </c:pt>
              <c:pt idx="7">
                <c:v>38595</c:v>
              </c:pt>
              <c:pt idx="8">
                <c:v>38625</c:v>
              </c:pt>
              <c:pt idx="9">
                <c:v>38656</c:v>
              </c:pt>
              <c:pt idx="10">
                <c:v>38686</c:v>
              </c:pt>
              <c:pt idx="11">
                <c:v>38717</c:v>
              </c:pt>
              <c:pt idx="12">
                <c:v>38748</c:v>
              </c:pt>
              <c:pt idx="13">
                <c:v>38776</c:v>
              </c:pt>
              <c:pt idx="14">
                <c:v>38807</c:v>
              </c:pt>
              <c:pt idx="15">
                <c:v>38837</c:v>
              </c:pt>
              <c:pt idx="16">
                <c:v>38868</c:v>
              </c:pt>
              <c:pt idx="17">
                <c:v>38898</c:v>
              </c:pt>
              <c:pt idx="18">
                <c:v>38929</c:v>
              </c:pt>
              <c:pt idx="19">
                <c:v>38960</c:v>
              </c:pt>
              <c:pt idx="20">
                <c:v>38990</c:v>
              </c:pt>
              <c:pt idx="21">
                <c:v>39021</c:v>
              </c:pt>
              <c:pt idx="22">
                <c:v>39051</c:v>
              </c:pt>
              <c:pt idx="23">
                <c:v>39082</c:v>
              </c:pt>
              <c:pt idx="24">
                <c:v>39113</c:v>
              </c:pt>
              <c:pt idx="25">
                <c:v>39141</c:v>
              </c:pt>
              <c:pt idx="26">
                <c:v>39172</c:v>
              </c:pt>
              <c:pt idx="27">
                <c:v>39202</c:v>
              </c:pt>
              <c:pt idx="28">
                <c:v>39233</c:v>
              </c:pt>
              <c:pt idx="29">
                <c:v>39263</c:v>
              </c:pt>
              <c:pt idx="30">
                <c:v>39294</c:v>
              </c:pt>
              <c:pt idx="31">
                <c:v>39325</c:v>
              </c:pt>
              <c:pt idx="32">
                <c:v>39355</c:v>
              </c:pt>
              <c:pt idx="33">
                <c:v>39386</c:v>
              </c:pt>
              <c:pt idx="34">
                <c:v>39416</c:v>
              </c:pt>
              <c:pt idx="35">
                <c:v>39447</c:v>
              </c:pt>
              <c:pt idx="36">
                <c:v>39478</c:v>
              </c:pt>
              <c:pt idx="37">
                <c:v>39507</c:v>
              </c:pt>
              <c:pt idx="38">
                <c:v>39538</c:v>
              </c:pt>
              <c:pt idx="39">
                <c:v>39568</c:v>
              </c:pt>
              <c:pt idx="40">
                <c:v>39599</c:v>
              </c:pt>
              <c:pt idx="41">
                <c:v>39629</c:v>
              </c:pt>
              <c:pt idx="42">
                <c:v>39660</c:v>
              </c:pt>
              <c:pt idx="43">
                <c:v>39691</c:v>
              </c:pt>
              <c:pt idx="44">
                <c:v>39721</c:v>
              </c:pt>
              <c:pt idx="45">
                <c:v>39752</c:v>
              </c:pt>
              <c:pt idx="46">
                <c:v>39782</c:v>
              </c:pt>
              <c:pt idx="47">
                <c:v>39813</c:v>
              </c:pt>
              <c:pt idx="48">
                <c:v>39844</c:v>
              </c:pt>
              <c:pt idx="49">
                <c:v>39872</c:v>
              </c:pt>
              <c:pt idx="50">
                <c:v>39903</c:v>
              </c:pt>
              <c:pt idx="51">
                <c:v>39933</c:v>
              </c:pt>
              <c:pt idx="52">
                <c:v>39964</c:v>
              </c:pt>
              <c:pt idx="53">
                <c:v>39994</c:v>
              </c:pt>
              <c:pt idx="54">
                <c:v>40025</c:v>
              </c:pt>
              <c:pt idx="55">
                <c:v>40056</c:v>
              </c:pt>
              <c:pt idx="56">
                <c:v>40086</c:v>
              </c:pt>
              <c:pt idx="57">
                <c:v>40117</c:v>
              </c:pt>
              <c:pt idx="58">
                <c:v>40147</c:v>
              </c:pt>
              <c:pt idx="59">
                <c:v>40178</c:v>
              </c:pt>
              <c:pt idx="60">
                <c:v>40209</c:v>
              </c:pt>
              <c:pt idx="61">
                <c:v>40237</c:v>
              </c:pt>
              <c:pt idx="62">
                <c:v>40268</c:v>
              </c:pt>
              <c:pt idx="63">
                <c:v>40298</c:v>
              </c:pt>
              <c:pt idx="64">
                <c:v>40329</c:v>
              </c:pt>
              <c:pt idx="65">
                <c:v>40359</c:v>
              </c:pt>
              <c:pt idx="66">
                <c:v>40390</c:v>
              </c:pt>
              <c:pt idx="67">
                <c:v>40421</c:v>
              </c:pt>
              <c:pt idx="68">
                <c:v>40451</c:v>
              </c:pt>
              <c:pt idx="69">
                <c:v>40482</c:v>
              </c:pt>
              <c:pt idx="70">
                <c:v>40512</c:v>
              </c:pt>
              <c:pt idx="71">
                <c:v>40543</c:v>
              </c:pt>
              <c:pt idx="72">
                <c:v>40574</c:v>
              </c:pt>
              <c:pt idx="73">
                <c:v>40602</c:v>
              </c:pt>
              <c:pt idx="74">
                <c:v>40633</c:v>
              </c:pt>
              <c:pt idx="75">
                <c:v>40663</c:v>
              </c:pt>
              <c:pt idx="76">
                <c:v>40694</c:v>
              </c:pt>
              <c:pt idx="77">
                <c:v>40724</c:v>
              </c:pt>
              <c:pt idx="78">
                <c:v>40755</c:v>
              </c:pt>
              <c:pt idx="79">
                <c:v>40786</c:v>
              </c:pt>
              <c:pt idx="80">
                <c:v>40816</c:v>
              </c:pt>
              <c:pt idx="81">
                <c:v>40847</c:v>
              </c:pt>
              <c:pt idx="82">
                <c:v>40877</c:v>
              </c:pt>
              <c:pt idx="83">
                <c:v>40908</c:v>
              </c:pt>
              <c:pt idx="84">
                <c:v>40939</c:v>
              </c:pt>
              <c:pt idx="85">
                <c:v>40968</c:v>
              </c:pt>
              <c:pt idx="86">
                <c:v>40999</c:v>
              </c:pt>
              <c:pt idx="87">
                <c:v>41029</c:v>
              </c:pt>
              <c:pt idx="88">
                <c:v>41060</c:v>
              </c:pt>
              <c:pt idx="89">
                <c:v>41090</c:v>
              </c:pt>
              <c:pt idx="90">
                <c:v>41121</c:v>
              </c:pt>
              <c:pt idx="91">
                <c:v>41152</c:v>
              </c:pt>
              <c:pt idx="92">
                <c:v>41182</c:v>
              </c:pt>
              <c:pt idx="93">
                <c:v>41213</c:v>
              </c:pt>
              <c:pt idx="94">
                <c:v>41243</c:v>
              </c:pt>
              <c:pt idx="95">
                <c:v>41274</c:v>
              </c:pt>
              <c:pt idx="96">
                <c:v>41305</c:v>
              </c:pt>
              <c:pt idx="97">
                <c:v>41333</c:v>
              </c:pt>
              <c:pt idx="98">
                <c:v>41364</c:v>
              </c:pt>
              <c:pt idx="99">
                <c:v>41394</c:v>
              </c:pt>
              <c:pt idx="100">
                <c:v>41425</c:v>
              </c:pt>
              <c:pt idx="101">
                <c:v>41455</c:v>
              </c:pt>
              <c:pt idx="102">
                <c:v>41486</c:v>
              </c:pt>
              <c:pt idx="103">
                <c:v>41517</c:v>
              </c:pt>
              <c:pt idx="104">
                <c:v>41547</c:v>
              </c:pt>
              <c:pt idx="105">
                <c:v>41578</c:v>
              </c:pt>
              <c:pt idx="106">
                <c:v>41608</c:v>
              </c:pt>
              <c:pt idx="107">
                <c:v>41639</c:v>
              </c:pt>
              <c:pt idx="108">
                <c:v>41670</c:v>
              </c:pt>
              <c:pt idx="109">
                <c:v>41698</c:v>
              </c:pt>
              <c:pt idx="110">
                <c:v>41729</c:v>
              </c:pt>
              <c:pt idx="111">
                <c:v>41759</c:v>
              </c:pt>
              <c:pt idx="112">
                <c:v>41790</c:v>
              </c:pt>
            </c:numLit>
          </c:cat>
          <c:val>
            <c:numLit>
              <c:formatCode>General</c:formatCode>
              <c:ptCount val="113"/>
              <c:pt idx="0">
                <c:v>4.75</c:v>
              </c:pt>
              <c:pt idx="1">
                <c:v>4.75</c:v>
              </c:pt>
              <c:pt idx="2">
                <c:v>4.75</c:v>
              </c:pt>
              <c:pt idx="3">
                <c:v>4.75</c:v>
              </c:pt>
              <c:pt idx="4">
                <c:v>4.75</c:v>
              </c:pt>
              <c:pt idx="5">
                <c:v>4.75</c:v>
              </c:pt>
              <c:pt idx="6">
                <c:v>4.75</c:v>
              </c:pt>
              <c:pt idx="7">
                <c:v>4.5</c:v>
              </c:pt>
              <c:pt idx="8">
                <c:v>4.5</c:v>
              </c:pt>
              <c:pt idx="9">
                <c:v>4.5</c:v>
              </c:pt>
              <c:pt idx="10">
                <c:v>4.5</c:v>
              </c:pt>
              <c:pt idx="11">
                <c:v>4.5</c:v>
              </c:pt>
              <c:pt idx="12">
                <c:v>4.5</c:v>
              </c:pt>
              <c:pt idx="13">
                <c:v>4.5</c:v>
              </c:pt>
              <c:pt idx="14">
                <c:v>4.5</c:v>
              </c:pt>
              <c:pt idx="15">
                <c:v>4.5</c:v>
              </c:pt>
              <c:pt idx="16">
                <c:v>4.5</c:v>
              </c:pt>
              <c:pt idx="17">
                <c:v>4.5</c:v>
              </c:pt>
              <c:pt idx="18">
                <c:v>4.5</c:v>
              </c:pt>
              <c:pt idx="19">
                <c:v>4.75</c:v>
              </c:pt>
              <c:pt idx="20">
                <c:v>4.75</c:v>
              </c:pt>
              <c:pt idx="21">
                <c:v>4.75</c:v>
              </c:pt>
              <c:pt idx="22">
                <c:v>5</c:v>
              </c:pt>
              <c:pt idx="23">
                <c:v>5</c:v>
              </c:pt>
              <c:pt idx="24">
                <c:v>5.25</c:v>
              </c:pt>
              <c:pt idx="25">
                <c:v>5.25</c:v>
              </c:pt>
              <c:pt idx="26">
                <c:v>5.25</c:v>
              </c:pt>
              <c:pt idx="27">
                <c:v>5.25</c:v>
              </c:pt>
              <c:pt idx="28">
                <c:v>5.5</c:v>
              </c:pt>
              <c:pt idx="29">
                <c:v>5.5</c:v>
              </c:pt>
              <c:pt idx="30">
                <c:v>5.75</c:v>
              </c:pt>
              <c:pt idx="31">
                <c:v>5.75</c:v>
              </c:pt>
              <c:pt idx="32">
                <c:v>5.75</c:v>
              </c:pt>
              <c:pt idx="33">
                <c:v>5.75</c:v>
              </c:pt>
              <c:pt idx="34">
                <c:v>5.75</c:v>
              </c:pt>
              <c:pt idx="35">
                <c:v>5.5</c:v>
              </c:pt>
              <c:pt idx="36">
                <c:v>5.5</c:v>
              </c:pt>
              <c:pt idx="37">
                <c:v>5.25</c:v>
              </c:pt>
              <c:pt idx="38">
                <c:v>5.25</c:v>
              </c:pt>
              <c:pt idx="39">
                <c:v>5</c:v>
              </c:pt>
              <c:pt idx="40">
                <c:v>5</c:v>
              </c:pt>
              <c:pt idx="41">
                <c:v>5</c:v>
              </c:pt>
              <c:pt idx="42">
                <c:v>5</c:v>
              </c:pt>
              <c:pt idx="43">
                <c:v>5</c:v>
              </c:pt>
              <c:pt idx="44">
                <c:v>5</c:v>
              </c:pt>
              <c:pt idx="45">
                <c:v>4.5</c:v>
              </c:pt>
              <c:pt idx="46">
                <c:v>3</c:v>
              </c:pt>
              <c:pt idx="47">
                <c:v>2</c:v>
              </c:pt>
              <c:pt idx="48">
                <c:v>1.5</c:v>
              </c:pt>
              <c:pt idx="49">
                <c:v>1</c:v>
              </c:pt>
              <c:pt idx="50">
                <c:v>0.5</c:v>
              </c:pt>
              <c:pt idx="51">
                <c:v>0.5</c:v>
              </c:pt>
              <c:pt idx="52">
                <c:v>0.5</c:v>
              </c:pt>
              <c:pt idx="53">
                <c:v>0.5</c:v>
              </c:pt>
              <c:pt idx="54">
                <c:v>0.5</c:v>
              </c:pt>
              <c:pt idx="55">
                <c:v>0.5</c:v>
              </c:pt>
              <c:pt idx="56">
                <c:v>0.5</c:v>
              </c:pt>
              <c:pt idx="57">
                <c:v>0.5</c:v>
              </c:pt>
              <c:pt idx="58">
                <c:v>0.5</c:v>
              </c:pt>
              <c:pt idx="59">
                <c:v>0.5</c:v>
              </c:pt>
              <c:pt idx="60">
                <c:v>0.5</c:v>
              </c:pt>
              <c:pt idx="61">
                <c:v>0.5</c:v>
              </c:pt>
              <c:pt idx="62">
                <c:v>0.5</c:v>
              </c:pt>
              <c:pt idx="63">
                <c:v>0.5</c:v>
              </c:pt>
              <c:pt idx="64">
                <c:v>0.5</c:v>
              </c:pt>
              <c:pt idx="65">
                <c:v>0.5</c:v>
              </c:pt>
              <c:pt idx="66">
                <c:v>0.5</c:v>
              </c:pt>
              <c:pt idx="67">
                <c:v>0.5</c:v>
              </c:pt>
              <c:pt idx="68">
                <c:v>0.5</c:v>
              </c:pt>
              <c:pt idx="69">
                <c:v>0.5</c:v>
              </c:pt>
              <c:pt idx="70">
                <c:v>0.5</c:v>
              </c:pt>
              <c:pt idx="71">
                <c:v>0.5</c:v>
              </c:pt>
              <c:pt idx="72">
                <c:v>0.5</c:v>
              </c:pt>
              <c:pt idx="73">
                <c:v>0.5</c:v>
              </c:pt>
              <c:pt idx="74">
                <c:v>0.5</c:v>
              </c:pt>
              <c:pt idx="75">
                <c:v>0.5</c:v>
              </c:pt>
              <c:pt idx="76">
                <c:v>0.5</c:v>
              </c:pt>
              <c:pt idx="77">
                <c:v>0.5</c:v>
              </c:pt>
              <c:pt idx="78">
                <c:v>0.5</c:v>
              </c:pt>
              <c:pt idx="79">
                <c:v>0.5</c:v>
              </c:pt>
              <c:pt idx="80">
                <c:v>0.5</c:v>
              </c:pt>
              <c:pt idx="81">
                <c:v>0.5</c:v>
              </c:pt>
              <c:pt idx="82">
                <c:v>0.5</c:v>
              </c:pt>
              <c:pt idx="83">
                <c:v>0.5</c:v>
              </c:pt>
              <c:pt idx="84">
                <c:v>0.5</c:v>
              </c:pt>
              <c:pt idx="85">
                <c:v>0.5</c:v>
              </c:pt>
              <c:pt idx="86">
                <c:v>0.5</c:v>
              </c:pt>
              <c:pt idx="87">
                <c:v>0.5</c:v>
              </c:pt>
              <c:pt idx="88">
                <c:v>0.5</c:v>
              </c:pt>
              <c:pt idx="89">
                <c:v>0.5</c:v>
              </c:pt>
              <c:pt idx="90">
                <c:v>0.5</c:v>
              </c:pt>
              <c:pt idx="91">
                <c:v>0.5</c:v>
              </c:pt>
              <c:pt idx="92">
                <c:v>0.5</c:v>
              </c:pt>
              <c:pt idx="93">
                <c:v>0.5</c:v>
              </c:pt>
              <c:pt idx="94">
                <c:v>0.5</c:v>
              </c:pt>
              <c:pt idx="95">
                <c:v>0.5</c:v>
              </c:pt>
              <c:pt idx="96">
                <c:v>0.5</c:v>
              </c:pt>
              <c:pt idx="97">
                <c:v>0.5</c:v>
              </c:pt>
              <c:pt idx="98">
                <c:v>0.5</c:v>
              </c:pt>
              <c:pt idx="99">
                <c:v>0.5</c:v>
              </c:pt>
              <c:pt idx="100">
                <c:v>0.5</c:v>
              </c:pt>
              <c:pt idx="101">
                <c:v>0.5</c:v>
              </c:pt>
              <c:pt idx="102">
                <c:v>0.5</c:v>
              </c:pt>
              <c:pt idx="103">
                <c:v>0.5</c:v>
              </c:pt>
              <c:pt idx="104">
                <c:v>0.5</c:v>
              </c:pt>
              <c:pt idx="105">
                <c:v>0.5</c:v>
              </c:pt>
              <c:pt idx="106">
                <c:v>0.5</c:v>
              </c:pt>
              <c:pt idx="107">
                <c:v>0.5</c:v>
              </c:pt>
              <c:pt idx="108">
                <c:v>0.5</c:v>
              </c:pt>
              <c:pt idx="109">
                <c:v>0.5</c:v>
              </c:pt>
              <c:pt idx="110">
                <c:v>0.5</c:v>
              </c:pt>
              <c:pt idx="111">
                <c:v>0.5</c:v>
              </c:pt>
              <c:pt idx="112">
                <c:v>0.5</c:v>
              </c:pt>
            </c:numLit>
          </c:val>
          <c:smooth val="0"/>
        </c:ser>
        <c:dLbls>
          <c:showLegendKey val="0"/>
          <c:showVal val="0"/>
          <c:showCatName val="0"/>
          <c:showSerName val="0"/>
          <c:showPercent val="0"/>
          <c:showBubbleSize val="0"/>
        </c:dLbls>
        <c:marker val="1"/>
        <c:smooth val="0"/>
        <c:axId val="59910784"/>
        <c:axId val="59945344"/>
      </c:lineChart>
      <c:dateAx>
        <c:axId val="59910784"/>
        <c:scaling>
          <c:orientation val="minMax"/>
        </c:scaling>
        <c:delete val="0"/>
        <c:axPos val="b"/>
        <c:numFmt formatCode="mmmm\ yyyy" sourceLinked="0"/>
        <c:majorTickMark val="out"/>
        <c:minorTickMark val="none"/>
        <c:tickLblPos val="nextTo"/>
        <c:txPr>
          <a:bodyPr/>
          <a:lstStyle/>
          <a:p>
            <a:pPr>
              <a:defRPr>
                <a:latin typeface="Helvetica" panose="020B0604020202020204" pitchFamily="34" charset="0"/>
              </a:defRPr>
            </a:pPr>
            <a:endParaRPr lang="en-US"/>
          </a:p>
        </c:txPr>
        <c:crossAx val="59945344"/>
        <c:crosses val="autoZero"/>
        <c:auto val="0"/>
        <c:lblOffset val="100"/>
        <c:baseTimeUnit val="months"/>
      </c:dateAx>
      <c:valAx>
        <c:axId val="59945344"/>
        <c:scaling>
          <c:orientation val="minMax"/>
        </c:scaling>
        <c:delete val="0"/>
        <c:axPos val="l"/>
        <c:majorGridlines/>
        <c:numFmt formatCode="General" sourceLinked="1"/>
        <c:majorTickMark val="out"/>
        <c:minorTickMark val="none"/>
        <c:tickLblPos val="nextTo"/>
        <c:txPr>
          <a:bodyPr/>
          <a:lstStyle/>
          <a:p>
            <a:pPr>
              <a:defRPr>
                <a:latin typeface="Helvetica" panose="020B0604020202020204" pitchFamily="34" charset="0"/>
              </a:defRPr>
            </a:pPr>
            <a:endParaRPr lang="en-US"/>
          </a:p>
        </c:txPr>
        <c:crossAx val="59910784"/>
        <c:crosses val="autoZero"/>
        <c:crossBetween val="between"/>
      </c:valAx>
    </c:plotArea>
    <c:legend>
      <c:legendPos val="t"/>
      <c:layout>
        <c:manualLayout>
          <c:xMode val="edge"/>
          <c:yMode val="edge"/>
          <c:x val="4.7301564945226915E-2"/>
          <c:y val="0.112703216374269"/>
          <c:w val="0.92725899843505477"/>
          <c:h val="0.10332261208576998"/>
        </c:manualLayout>
      </c:layout>
      <c:overlay val="0"/>
      <c:txPr>
        <a:bodyPr/>
        <a:lstStyle/>
        <a:p>
          <a:pPr>
            <a:defRPr sz="950">
              <a:latin typeface="Helvetica" panose="020B0604020202020204" pitchFamily="34" charset="0"/>
            </a:defRPr>
          </a:pPr>
          <a:endParaRPr lang="en-US"/>
        </a:p>
      </c:txPr>
    </c:legend>
    <c:plotVisOnly val="1"/>
    <c:dispBlanksAs val="gap"/>
    <c:showDLblsOverMax val="0"/>
  </c:chart>
  <c:spPr>
    <a:solidFill>
      <a:schemeClr val="bg1"/>
    </a:solidFill>
    <a:ln>
      <a:solidFill>
        <a:schemeClr val="tx1"/>
      </a:solid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100DEF9-E2D0-244E-BD7E-8907E4CE76DD}" type="datetimeFigureOut">
              <a:rPr lang="en-US" smtClean="0"/>
              <a:t>8/6/2014</a:t>
            </a:fld>
            <a:endParaRPr lang="en-US"/>
          </a:p>
        </p:txBody>
      </p:sp>
      <p:sp>
        <p:nvSpPr>
          <p:cNvPr id="4" name="Slide Image Placeholder 3"/>
          <p:cNvSpPr>
            <a:spLocks noGrp="1" noRot="1" noChangeAspect="1"/>
          </p:cNvSpPr>
          <p:nvPr>
            <p:ph type="sldImg" idx="2"/>
          </p:nvPr>
        </p:nvSpPr>
        <p:spPr>
          <a:xfrm>
            <a:off x="2003425" y="744538"/>
            <a:ext cx="27908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0A622FC-BAC8-954E-9894-EA481776ADBB}" type="slidenum">
              <a:rPr lang="en-US" smtClean="0"/>
              <a:t>‹#›</a:t>
            </a:fld>
            <a:endParaRPr lang="en-US"/>
          </a:p>
        </p:txBody>
      </p:sp>
    </p:spTree>
    <p:extLst>
      <p:ext uri="{BB962C8B-B14F-4D97-AF65-F5344CB8AC3E}">
        <p14:creationId xmlns:p14="http://schemas.microsoft.com/office/powerpoint/2010/main" val="34229553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3425" y="744538"/>
            <a:ext cx="27908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A622FC-BAC8-954E-9894-EA481776ADBB}" type="slidenum">
              <a:rPr lang="en-US" smtClean="0"/>
              <a:t>1</a:t>
            </a:fld>
            <a:endParaRPr lang="en-US"/>
          </a:p>
        </p:txBody>
      </p:sp>
    </p:spTree>
    <p:extLst>
      <p:ext uri="{BB962C8B-B14F-4D97-AF65-F5344CB8AC3E}">
        <p14:creationId xmlns:p14="http://schemas.microsoft.com/office/powerpoint/2010/main" val="2846433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3425" y="744538"/>
            <a:ext cx="27908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A622FC-BAC8-954E-9894-EA481776ADBB}" type="slidenum">
              <a:rPr lang="en-US" smtClean="0"/>
              <a:t>15</a:t>
            </a:fld>
            <a:endParaRPr lang="en-US"/>
          </a:p>
        </p:txBody>
      </p:sp>
    </p:spTree>
    <p:extLst>
      <p:ext uri="{BB962C8B-B14F-4D97-AF65-F5344CB8AC3E}">
        <p14:creationId xmlns:p14="http://schemas.microsoft.com/office/powerpoint/2010/main" val="2846433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3425" y="744538"/>
            <a:ext cx="27908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A622FC-BAC8-954E-9894-EA481776ADBB}" type="slidenum">
              <a:rPr lang="en-US" smtClean="0"/>
              <a:t>17</a:t>
            </a:fld>
            <a:endParaRPr lang="en-US"/>
          </a:p>
        </p:txBody>
      </p:sp>
    </p:spTree>
    <p:extLst>
      <p:ext uri="{BB962C8B-B14F-4D97-AF65-F5344CB8AC3E}">
        <p14:creationId xmlns:p14="http://schemas.microsoft.com/office/powerpoint/2010/main" val="2846433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3425" y="744538"/>
            <a:ext cx="27908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A622FC-BAC8-954E-9894-EA481776ADBB}" type="slidenum">
              <a:rPr lang="en-US" smtClean="0"/>
              <a:t>2</a:t>
            </a:fld>
            <a:endParaRPr lang="en-US"/>
          </a:p>
        </p:txBody>
      </p:sp>
    </p:spTree>
    <p:extLst>
      <p:ext uri="{BB962C8B-B14F-4D97-AF65-F5344CB8AC3E}">
        <p14:creationId xmlns:p14="http://schemas.microsoft.com/office/powerpoint/2010/main" val="2846433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3425" y="744538"/>
            <a:ext cx="27908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A622FC-BAC8-954E-9894-EA481776ADBB}" type="slidenum">
              <a:rPr lang="en-US" smtClean="0"/>
              <a:t>3</a:t>
            </a:fld>
            <a:endParaRPr lang="en-US"/>
          </a:p>
        </p:txBody>
      </p:sp>
    </p:spTree>
    <p:extLst>
      <p:ext uri="{BB962C8B-B14F-4D97-AF65-F5344CB8AC3E}">
        <p14:creationId xmlns:p14="http://schemas.microsoft.com/office/powerpoint/2010/main" val="2846433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3425" y="744538"/>
            <a:ext cx="27908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A622FC-BAC8-954E-9894-EA481776ADBB}" type="slidenum">
              <a:rPr lang="en-US" smtClean="0"/>
              <a:t>6</a:t>
            </a:fld>
            <a:endParaRPr lang="en-US"/>
          </a:p>
        </p:txBody>
      </p:sp>
    </p:spTree>
    <p:extLst>
      <p:ext uri="{BB962C8B-B14F-4D97-AF65-F5344CB8AC3E}">
        <p14:creationId xmlns:p14="http://schemas.microsoft.com/office/powerpoint/2010/main" val="2846433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3425" y="744538"/>
            <a:ext cx="27908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A622FC-BAC8-954E-9894-EA481776ADBB}" type="slidenum">
              <a:rPr lang="en-US" smtClean="0"/>
              <a:t>8</a:t>
            </a:fld>
            <a:endParaRPr lang="en-US"/>
          </a:p>
        </p:txBody>
      </p:sp>
    </p:spTree>
    <p:extLst>
      <p:ext uri="{BB962C8B-B14F-4D97-AF65-F5344CB8AC3E}">
        <p14:creationId xmlns:p14="http://schemas.microsoft.com/office/powerpoint/2010/main" val="2846433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3425" y="744538"/>
            <a:ext cx="27908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A622FC-BAC8-954E-9894-EA481776ADBB}" type="slidenum">
              <a:rPr lang="en-US" smtClean="0"/>
              <a:t>9</a:t>
            </a:fld>
            <a:endParaRPr lang="en-US"/>
          </a:p>
        </p:txBody>
      </p:sp>
    </p:spTree>
    <p:extLst>
      <p:ext uri="{BB962C8B-B14F-4D97-AF65-F5344CB8AC3E}">
        <p14:creationId xmlns:p14="http://schemas.microsoft.com/office/powerpoint/2010/main" val="2846433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3425" y="744538"/>
            <a:ext cx="27908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A622FC-BAC8-954E-9894-EA481776ADBB}" type="slidenum">
              <a:rPr lang="en-US" smtClean="0"/>
              <a:t>10</a:t>
            </a:fld>
            <a:endParaRPr lang="en-US"/>
          </a:p>
        </p:txBody>
      </p:sp>
    </p:spTree>
    <p:extLst>
      <p:ext uri="{BB962C8B-B14F-4D97-AF65-F5344CB8AC3E}">
        <p14:creationId xmlns:p14="http://schemas.microsoft.com/office/powerpoint/2010/main" val="2846433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3425" y="744538"/>
            <a:ext cx="27908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A622FC-BAC8-954E-9894-EA481776ADBB}" type="slidenum">
              <a:rPr lang="en-US" smtClean="0"/>
              <a:t>12</a:t>
            </a:fld>
            <a:endParaRPr lang="en-US"/>
          </a:p>
        </p:txBody>
      </p:sp>
    </p:spTree>
    <p:extLst>
      <p:ext uri="{BB962C8B-B14F-4D97-AF65-F5344CB8AC3E}">
        <p14:creationId xmlns:p14="http://schemas.microsoft.com/office/powerpoint/2010/main" val="2846433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3425" y="744538"/>
            <a:ext cx="27908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A622FC-BAC8-954E-9894-EA481776ADBB}" type="slidenum">
              <a:rPr lang="en-US" smtClean="0"/>
              <a:t>13</a:t>
            </a:fld>
            <a:endParaRPr lang="en-US"/>
          </a:p>
        </p:txBody>
      </p:sp>
    </p:spTree>
    <p:extLst>
      <p:ext uri="{BB962C8B-B14F-4D97-AF65-F5344CB8AC3E}">
        <p14:creationId xmlns:p14="http://schemas.microsoft.com/office/powerpoint/2010/main" val="2846433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1" y="2840568"/>
            <a:ext cx="5829300" cy="1960034"/>
          </a:xfrm>
        </p:spPr>
        <p:txBody>
          <a:bodyPr/>
          <a:lstStyle/>
          <a:p>
            <a:r>
              <a:rPr lang="en-GB"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662BA0B0-A5B3-4E7B-92BE-9AA0774723F6}" type="datetime1">
              <a:rPr lang="en-US" smtClean="0"/>
              <a:t>8/6/2014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0E0EA-3325-A04F-95B5-20376D827532}" type="slidenum">
              <a:rPr lang="en-US" smtClean="0"/>
              <a:t>‹#›</a:t>
            </a:fld>
            <a:endParaRPr lang="en-US"/>
          </a:p>
        </p:txBody>
      </p:sp>
    </p:spTree>
    <p:extLst>
      <p:ext uri="{BB962C8B-B14F-4D97-AF65-F5344CB8AC3E}">
        <p14:creationId xmlns:p14="http://schemas.microsoft.com/office/powerpoint/2010/main" val="1451665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E47633F-0568-497D-A262-37FCB43294EF}" type="datetime1">
              <a:rPr lang="en-US" smtClean="0"/>
              <a:t>8/6/2014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0E0EA-3325-A04F-95B5-20376D827532}" type="slidenum">
              <a:rPr lang="en-US" smtClean="0"/>
              <a:t>‹#›</a:t>
            </a:fld>
            <a:endParaRPr lang="en-US"/>
          </a:p>
        </p:txBody>
      </p:sp>
    </p:spTree>
    <p:extLst>
      <p:ext uri="{BB962C8B-B14F-4D97-AF65-F5344CB8AC3E}">
        <p14:creationId xmlns:p14="http://schemas.microsoft.com/office/powerpoint/2010/main" val="3058909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49" y="275166"/>
            <a:ext cx="1543051" cy="5850468"/>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342900" y="275166"/>
            <a:ext cx="4514851" cy="5850468"/>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A87FA8B-D570-498A-A491-B71B1C171C66}" type="datetime1">
              <a:rPr lang="en-US" smtClean="0"/>
              <a:t>8/6/2014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0E0EA-3325-A04F-95B5-20376D827532}" type="slidenum">
              <a:rPr lang="en-US" smtClean="0"/>
              <a:t>‹#›</a:t>
            </a:fld>
            <a:endParaRPr lang="en-US"/>
          </a:p>
        </p:txBody>
      </p:sp>
    </p:spTree>
    <p:extLst>
      <p:ext uri="{BB962C8B-B14F-4D97-AF65-F5344CB8AC3E}">
        <p14:creationId xmlns:p14="http://schemas.microsoft.com/office/powerpoint/2010/main" val="3057476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E37C420-4B22-4B92-9767-ABE13FC8FC57}" type="datetime1">
              <a:rPr lang="en-US" smtClean="0"/>
              <a:t>8/6/2014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0E0EA-3325-A04F-95B5-20376D827532}" type="slidenum">
              <a:rPr lang="en-US" smtClean="0"/>
              <a:t>‹#›</a:t>
            </a:fld>
            <a:endParaRPr lang="en-US"/>
          </a:p>
        </p:txBody>
      </p:sp>
    </p:spTree>
    <p:extLst>
      <p:ext uri="{BB962C8B-B14F-4D97-AF65-F5344CB8AC3E}">
        <p14:creationId xmlns:p14="http://schemas.microsoft.com/office/powerpoint/2010/main" val="4027428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8"/>
            <a:ext cx="5829300" cy="1816100"/>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42808A76-665D-4DDE-A162-482086B226B8}" type="datetime1">
              <a:rPr lang="en-US" smtClean="0"/>
              <a:t>8/6/2014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0E0EA-3325-A04F-95B5-20376D827532}" type="slidenum">
              <a:rPr lang="en-US" smtClean="0"/>
              <a:t>‹#›</a:t>
            </a:fld>
            <a:endParaRPr lang="en-US"/>
          </a:p>
        </p:txBody>
      </p:sp>
    </p:spTree>
    <p:extLst>
      <p:ext uri="{BB962C8B-B14F-4D97-AF65-F5344CB8AC3E}">
        <p14:creationId xmlns:p14="http://schemas.microsoft.com/office/powerpoint/2010/main" val="387543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342901" y="1600202"/>
            <a:ext cx="3028951"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3486150" y="1600202"/>
            <a:ext cx="3028951"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B8DDD364-319B-483A-AA41-7DDD45E5DB3F}" type="datetime1">
              <a:rPr lang="en-US" smtClean="0"/>
              <a:t>8/6/2014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D0E0EA-3325-A04F-95B5-20376D827532}" type="slidenum">
              <a:rPr lang="en-US" smtClean="0"/>
              <a:t>‹#›</a:t>
            </a:fld>
            <a:endParaRPr lang="en-US"/>
          </a:p>
        </p:txBody>
      </p:sp>
    </p:spTree>
    <p:extLst>
      <p:ext uri="{BB962C8B-B14F-4D97-AF65-F5344CB8AC3E}">
        <p14:creationId xmlns:p14="http://schemas.microsoft.com/office/powerpoint/2010/main" val="178914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5"/>
            <a:ext cx="6172200" cy="1524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342900" y="2046819"/>
            <a:ext cx="3030141" cy="8530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3483771" y="2046819"/>
            <a:ext cx="3031331" cy="8530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3483771"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AB3B2B79-EF3A-4CCB-BF81-BF320FD0C3F2}" type="datetime1">
              <a:rPr lang="en-US" smtClean="0"/>
              <a:t>8/6/2014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D0E0EA-3325-A04F-95B5-20376D827532}" type="slidenum">
              <a:rPr lang="en-US" smtClean="0"/>
              <a:t>‹#›</a:t>
            </a:fld>
            <a:endParaRPr lang="en-US"/>
          </a:p>
        </p:txBody>
      </p:sp>
    </p:spTree>
    <p:extLst>
      <p:ext uri="{BB962C8B-B14F-4D97-AF65-F5344CB8AC3E}">
        <p14:creationId xmlns:p14="http://schemas.microsoft.com/office/powerpoint/2010/main" val="3606384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88E6703-4706-4597-847B-AF93961A9514}" type="datetime1">
              <a:rPr lang="en-US" smtClean="0"/>
              <a:t>8/6/2014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D0E0EA-3325-A04F-95B5-20376D827532}" type="slidenum">
              <a:rPr lang="en-US" smtClean="0"/>
              <a:t>‹#›</a:t>
            </a:fld>
            <a:endParaRPr lang="en-US"/>
          </a:p>
        </p:txBody>
      </p:sp>
    </p:spTree>
    <p:extLst>
      <p:ext uri="{BB962C8B-B14F-4D97-AF65-F5344CB8AC3E}">
        <p14:creationId xmlns:p14="http://schemas.microsoft.com/office/powerpoint/2010/main" val="834105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03829F-843A-44B7-8603-3CD77B0CEDAC}" type="datetime1">
              <a:rPr lang="en-US" smtClean="0"/>
              <a:t>8/6/2014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D0E0EA-3325-A04F-95B5-20376D827532}" type="slidenum">
              <a:rPr lang="en-US" smtClean="0"/>
              <a:t>‹#›</a:t>
            </a:fld>
            <a:endParaRPr lang="en-US"/>
          </a:p>
        </p:txBody>
      </p:sp>
    </p:spTree>
    <p:extLst>
      <p:ext uri="{BB962C8B-B14F-4D97-AF65-F5344CB8AC3E}">
        <p14:creationId xmlns:p14="http://schemas.microsoft.com/office/powerpoint/2010/main" val="3572915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1"/>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2681289" y="364070"/>
            <a:ext cx="3833812"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342901" y="1913469"/>
            <a:ext cx="2256235"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7D0DE69-F91D-4CA7-8A54-ACEC434B17B5}" type="datetime1">
              <a:rPr lang="en-US" smtClean="0"/>
              <a:t>8/6/2014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D0E0EA-3325-A04F-95B5-20376D827532}" type="slidenum">
              <a:rPr lang="en-US" smtClean="0"/>
              <a:t>‹#›</a:t>
            </a:fld>
            <a:endParaRPr lang="en-US"/>
          </a:p>
        </p:txBody>
      </p:sp>
    </p:spTree>
    <p:extLst>
      <p:ext uri="{BB962C8B-B14F-4D97-AF65-F5344CB8AC3E}">
        <p14:creationId xmlns:p14="http://schemas.microsoft.com/office/powerpoint/2010/main" val="1744712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2"/>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158C238-3D32-4EB8-8512-8E979EC12C0D}" type="datetime1">
              <a:rPr lang="en-US" smtClean="0"/>
              <a:t>8/6/2014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D0E0EA-3325-A04F-95B5-20376D827532}" type="slidenum">
              <a:rPr lang="en-US" smtClean="0"/>
              <a:t>‹#›</a:t>
            </a:fld>
            <a:endParaRPr lang="en-US"/>
          </a:p>
        </p:txBody>
      </p:sp>
    </p:spTree>
    <p:extLst>
      <p:ext uri="{BB962C8B-B14F-4D97-AF65-F5344CB8AC3E}">
        <p14:creationId xmlns:p14="http://schemas.microsoft.com/office/powerpoint/2010/main" val="402222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5"/>
            <a:ext cx="6172200" cy="1524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342900" y="2133603"/>
            <a:ext cx="6172200" cy="6034617"/>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342900" y="8475134"/>
            <a:ext cx="1600200" cy="486834"/>
          </a:xfrm>
          <a:prstGeom prst="rect">
            <a:avLst/>
          </a:prstGeom>
        </p:spPr>
        <p:txBody>
          <a:bodyPr vert="horz" lIns="91440" tIns="45720" rIns="91440" bIns="45720" rtlCol="0" anchor="ctr"/>
          <a:lstStyle>
            <a:lvl1pPr algn="l">
              <a:defRPr sz="1200">
                <a:solidFill>
                  <a:schemeClr val="tx1">
                    <a:tint val="75000"/>
                  </a:schemeClr>
                </a:solidFill>
              </a:defRPr>
            </a:lvl1pPr>
          </a:lstStyle>
          <a:p>
            <a:fld id="{BB303720-D3F8-4708-864C-F1262C1F323D}" type="datetime1">
              <a:rPr lang="en-US" smtClean="0"/>
              <a:t>8/6/2014</a:t>
            </a:fld>
            <a:endParaRPr lang="en-US"/>
          </a:p>
        </p:txBody>
      </p:sp>
      <p:sp>
        <p:nvSpPr>
          <p:cNvPr id="5" name="Footer Placeholder 4"/>
          <p:cNvSpPr>
            <a:spLocks noGrp="1"/>
          </p:cNvSpPr>
          <p:nvPr>
            <p:ph type="ftr" sz="quarter" idx="3"/>
          </p:nvPr>
        </p:nvSpPr>
        <p:spPr>
          <a:xfrm>
            <a:off x="2343151" y="8475134"/>
            <a:ext cx="2171700" cy="48683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4"/>
          </a:xfrm>
          <a:prstGeom prst="rect">
            <a:avLst/>
          </a:prstGeom>
        </p:spPr>
        <p:txBody>
          <a:bodyPr vert="horz" lIns="91440" tIns="45720" rIns="91440" bIns="45720" rtlCol="0" anchor="ctr"/>
          <a:lstStyle>
            <a:lvl1pPr algn="r">
              <a:defRPr sz="1200">
                <a:solidFill>
                  <a:schemeClr val="tx1">
                    <a:tint val="75000"/>
                  </a:schemeClr>
                </a:solidFill>
              </a:defRPr>
            </a:lvl1pPr>
          </a:lstStyle>
          <a:p>
            <a:fld id="{A5D0E0EA-3325-A04F-95B5-20376D827532}" type="slidenum">
              <a:rPr lang="en-US" smtClean="0"/>
              <a:t>‹#›</a:t>
            </a:fld>
            <a:endParaRPr lang="en-US"/>
          </a:p>
        </p:txBody>
      </p:sp>
    </p:spTree>
    <p:extLst>
      <p:ext uri="{BB962C8B-B14F-4D97-AF65-F5344CB8AC3E}">
        <p14:creationId xmlns:p14="http://schemas.microsoft.com/office/powerpoint/2010/main" val="176584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slide" Target="slide14.xml"/><Relationship Id="rId3" Type="http://schemas.openxmlformats.org/officeDocument/2006/relationships/image" Target="../media/image3.png"/><Relationship Id="rId7" Type="http://schemas.openxmlformats.org/officeDocument/2006/relationships/slide" Target="slide2.xml"/><Relationship Id="rId12" Type="http://schemas.openxmlformats.org/officeDocument/2006/relationships/slide" Target="slide1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slide" Target="slide11.xml"/><Relationship Id="rId5" Type="http://schemas.openxmlformats.org/officeDocument/2006/relationships/hyperlink" Target="http://themoneycharity.org.uk/debt-statistics/" TargetMode="External"/><Relationship Id="rId10" Type="http://schemas.openxmlformats.org/officeDocument/2006/relationships/slide" Target="slide7.xml"/><Relationship Id="rId4" Type="http://schemas.openxmlformats.org/officeDocument/2006/relationships/hyperlink" Target="mailto:jamie@themoneycharity.org.uk" TargetMode="External"/><Relationship Id="rId9"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7.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image" Target="../media/image8.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unge-Background-purp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10" name="TextBox 9"/>
          <p:cNvSpPr txBox="1"/>
          <p:nvPr/>
        </p:nvSpPr>
        <p:spPr>
          <a:xfrm>
            <a:off x="1879652" y="8664920"/>
            <a:ext cx="3403496" cy="369332"/>
          </a:xfrm>
          <a:prstGeom prst="rect">
            <a:avLst/>
          </a:prstGeom>
          <a:noFill/>
        </p:spPr>
        <p:txBody>
          <a:bodyPr wrap="none" rtlCol="0">
            <a:spAutoFit/>
          </a:bodyPr>
          <a:lstStyle/>
          <a:p>
            <a:r>
              <a:rPr lang="en-US" b="1" dirty="0" smtClean="0">
                <a:solidFill>
                  <a:schemeClr val="bg1"/>
                </a:solidFill>
                <a:latin typeface="Helvetica"/>
                <a:cs typeface="Helvetica"/>
              </a:rPr>
              <a:t>www.themoneycharity.org.uk</a:t>
            </a:r>
            <a:endParaRPr lang="en-US" b="1" dirty="0">
              <a:solidFill>
                <a:schemeClr val="bg1"/>
              </a:solidFill>
              <a:latin typeface="Helvetica"/>
              <a:cs typeface="Helvetica"/>
            </a:endParaRPr>
          </a:p>
        </p:txBody>
      </p:sp>
      <p:sp>
        <p:nvSpPr>
          <p:cNvPr id="2" name="TextBox 1"/>
          <p:cNvSpPr txBox="1"/>
          <p:nvPr/>
        </p:nvSpPr>
        <p:spPr>
          <a:xfrm>
            <a:off x="1160301" y="3481835"/>
            <a:ext cx="4972830" cy="2677656"/>
          </a:xfrm>
          <a:prstGeom prst="rect">
            <a:avLst/>
          </a:prstGeom>
          <a:noFill/>
        </p:spPr>
        <p:txBody>
          <a:bodyPr wrap="square" rtlCol="0">
            <a:spAutoFit/>
          </a:bodyPr>
          <a:lstStyle/>
          <a:p>
            <a:pPr algn="ctr"/>
            <a:r>
              <a:rPr lang="en-GB" sz="4800" b="1" dirty="0" smtClean="0">
                <a:solidFill>
                  <a:schemeClr val="bg1"/>
                </a:solidFill>
                <a:latin typeface="Helvetica" panose="020B0604020202020204" pitchFamily="34" charset="0"/>
              </a:rPr>
              <a:t>The Money Statistics</a:t>
            </a:r>
          </a:p>
          <a:p>
            <a:pPr algn="ctr"/>
            <a:endParaRPr lang="en-GB" sz="2400" b="1" dirty="0">
              <a:solidFill>
                <a:schemeClr val="bg1"/>
              </a:solidFill>
              <a:latin typeface="Helvetica" panose="020B0604020202020204" pitchFamily="34" charset="0"/>
            </a:endParaRPr>
          </a:p>
          <a:p>
            <a:pPr algn="ctr"/>
            <a:r>
              <a:rPr lang="en-GB" sz="4800" b="1" smtClean="0">
                <a:solidFill>
                  <a:schemeClr val="bg1"/>
                </a:solidFill>
                <a:latin typeface="Helvetica" panose="020B0604020202020204" pitchFamily="34" charset="0"/>
              </a:rPr>
              <a:t>August 2014</a:t>
            </a:r>
            <a:endParaRPr lang="en-GB" sz="4800" b="1" dirty="0">
              <a:solidFill>
                <a:schemeClr val="bg1"/>
              </a:solidFill>
              <a:latin typeface="Helvetica" panose="020B0604020202020204" pitchFamily="34" charset="0"/>
            </a:endParaRPr>
          </a:p>
        </p:txBody>
      </p:sp>
      <p:pic>
        <p:nvPicPr>
          <p:cNvPr id="1027" name="Picture 3" descr="C:\Users\Lauren\Dropbox\TMC brand\Logos\TMC_logo_White_Stack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1288" y="1079720"/>
            <a:ext cx="2914475" cy="2104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1782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unge-Background-grey.png"/>
          <p:cNvPicPr>
            <a:picLocks noChangeAspect="1"/>
          </p:cNvPicPr>
          <p:nvPr/>
        </p:nvPicPr>
        <p:blipFill>
          <a:blip r:embed="rId3">
            <a:alphaModFix amt="21000"/>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cxnSp>
        <p:nvCxnSpPr>
          <p:cNvPr id="11" name="Straight Connector 10"/>
          <p:cNvCxnSpPr/>
          <p:nvPr/>
        </p:nvCxnSpPr>
        <p:spPr>
          <a:xfrm>
            <a:off x="234951" y="8293577"/>
            <a:ext cx="6388100" cy="0"/>
          </a:xfrm>
          <a:prstGeom prst="line">
            <a:avLst/>
          </a:prstGeom>
          <a:ln w="6350"/>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3957424" y="8593415"/>
            <a:ext cx="2793896" cy="276999"/>
          </a:xfrm>
          <a:prstGeom prst="rect">
            <a:avLst/>
          </a:prstGeom>
          <a:noFill/>
        </p:spPr>
        <p:txBody>
          <a:bodyPr wrap="square" rtlCol="0">
            <a:spAutoFit/>
          </a:bodyPr>
          <a:lstStyle/>
          <a:p>
            <a:pPr algn="r"/>
            <a:r>
              <a:rPr lang="en-US" sz="1200" b="1" dirty="0" smtClean="0">
                <a:latin typeface="Helvetica"/>
                <a:cs typeface="Helvetica"/>
              </a:rPr>
              <a:t>www.themoneycharity.org.uk</a:t>
            </a:r>
            <a:endParaRPr lang="en-US" sz="1200" b="1" dirty="0">
              <a:latin typeface="Helvetica"/>
              <a:cs typeface="Helvetica"/>
            </a:endParaRPr>
          </a:p>
        </p:txBody>
      </p:sp>
      <p:sp>
        <p:nvSpPr>
          <p:cNvPr id="6" name="TextBox 5"/>
          <p:cNvSpPr txBox="1"/>
          <p:nvPr/>
        </p:nvSpPr>
        <p:spPr>
          <a:xfrm>
            <a:off x="1697112" y="509031"/>
            <a:ext cx="4335388" cy="830997"/>
          </a:xfrm>
          <a:prstGeom prst="rect">
            <a:avLst/>
          </a:prstGeom>
          <a:noFill/>
        </p:spPr>
        <p:txBody>
          <a:bodyPr wrap="square" rtlCol="0">
            <a:spAutoFit/>
          </a:bodyPr>
          <a:lstStyle/>
          <a:p>
            <a:pPr algn="ctr"/>
            <a:r>
              <a:rPr lang="en-GB" sz="2400" b="1" dirty="0" smtClean="0">
                <a:latin typeface="Helvetica" panose="020B0604020202020204" pitchFamily="34" charset="0"/>
              </a:rPr>
              <a:t>3. Mortgages, rent, and housing</a:t>
            </a:r>
            <a:endParaRPr lang="en-GB" sz="2400" b="1" dirty="0">
              <a:latin typeface="Helvetica" panose="020B0604020202020204" pitchFamily="34" charset="0"/>
            </a:endParaRPr>
          </a:p>
        </p:txBody>
      </p:sp>
      <p:pic>
        <p:nvPicPr>
          <p:cNvPr id="2" name="Picture 2" descr="C:\Users\Lauren\Dropbox\TMC brand\Logos\TMC_logo_Horizontal_Blac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35" y="8254523"/>
            <a:ext cx="3509495" cy="889477"/>
          </a:xfrm>
          <a:prstGeom prst="rect">
            <a:avLst/>
          </a:prstGeom>
          <a:noFill/>
          <a:extLst>
            <a:ext uri="{909E8E84-426E-40DD-AFC4-6F175D3DCCD1}">
              <a14:hiddenFill xmlns:a14="http://schemas.microsoft.com/office/drawing/2010/main">
                <a:solidFill>
                  <a:srgbClr val="FFFFFF"/>
                </a:solidFill>
              </a14:hiddenFill>
            </a:ext>
          </a:extLst>
        </p:spPr>
      </p:pic>
      <p:pic>
        <p:nvPicPr>
          <p:cNvPr id="5122" name="d9409e50-a138-4697-97a5-903e4818ffb0" descr="image004"/>
          <p:cNvPicPr>
            <a:picLocks noChangeArrowheads="1"/>
          </p:cNvPicPr>
          <p:nvPr/>
        </p:nvPicPr>
        <p:blipFill rotWithShape="1">
          <a:blip r:embed="rId5">
            <a:extLst>
              <a:ext uri="{28A0092B-C50C-407E-A947-70E740481C1C}">
                <a14:useLocalDpi xmlns:a14="http://schemas.microsoft.com/office/drawing/2010/main" val="0"/>
              </a:ext>
            </a:extLst>
          </a:blip>
          <a:srcRect l="5366" t="10076" r="5904" b="9123"/>
          <a:stretch/>
        </p:blipFill>
        <p:spPr bwMode="auto">
          <a:xfrm>
            <a:off x="234951" y="177460"/>
            <a:ext cx="1727200" cy="1670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34951" y="2120900"/>
            <a:ext cx="6388100" cy="4832092"/>
          </a:xfrm>
          <a:prstGeom prst="rect">
            <a:avLst/>
          </a:prstGeom>
          <a:noFill/>
        </p:spPr>
        <p:txBody>
          <a:bodyPr wrap="square" rtlCol="0">
            <a:spAutoFit/>
          </a:bodyPr>
          <a:lstStyle/>
          <a:p>
            <a:r>
              <a:rPr lang="en-GB" sz="1100" b="1" dirty="0" smtClean="0">
                <a:latin typeface="Helvetica" panose="020B0604020202020204" pitchFamily="34" charset="0"/>
              </a:rPr>
              <a:t>Renting</a:t>
            </a:r>
            <a:endParaRPr lang="en-GB" sz="1100" b="1" dirty="0">
              <a:latin typeface="Helvetica" panose="020B0604020202020204" pitchFamily="34" charset="0"/>
            </a:endParaRPr>
          </a:p>
          <a:p>
            <a:endParaRPr lang="en-GB" sz="1100" dirty="0" smtClean="0">
              <a:latin typeface="Helvetica" panose="020B0604020202020204" pitchFamily="34" charset="0"/>
            </a:endParaRPr>
          </a:p>
          <a:p>
            <a:r>
              <a:rPr lang="en-GB" sz="1100" dirty="0">
                <a:latin typeface="Helvetica" panose="020B0604020202020204" pitchFamily="34" charset="0"/>
              </a:rPr>
              <a:t>The </a:t>
            </a:r>
            <a:r>
              <a:rPr lang="en-GB" sz="1100" dirty="0" smtClean="0">
                <a:latin typeface="Helvetica" panose="020B0604020202020204" pitchFamily="34" charset="0"/>
              </a:rPr>
              <a:t>median rent </a:t>
            </a:r>
            <a:r>
              <a:rPr lang="en-GB" sz="1100" dirty="0">
                <a:latin typeface="Helvetica" panose="020B0604020202020204" pitchFamily="34" charset="0"/>
              </a:rPr>
              <a:t>in </a:t>
            </a:r>
            <a:r>
              <a:rPr lang="en-GB" sz="1100" dirty="0" smtClean="0">
                <a:latin typeface="Helvetica" panose="020B0604020202020204" pitchFamily="34" charset="0"/>
              </a:rPr>
              <a:t>England </a:t>
            </a:r>
            <a:r>
              <a:rPr lang="en-GB" sz="1100" dirty="0">
                <a:latin typeface="Helvetica" panose="020B0604020202020204" pitchFamily="34" charset="0"/>
              </a:rPr>
              <a:t>across all property types</a:t>
            </a:r>
            <a:r>
              <a:rPr lang="en-GB" sz="1100" dirty="0" smtClean="0">
                <a:latin typeface="Helvetica" panose="020B0604020202020204" pitchFamily="34" charset="0"/>
              </a:rPr>
              <a:t> </a:t>
            </a:r>
            <a:r>
              <a:rPr lang="en-GB" sz="1100" dirty="0">
                <a:latin typeface="Helvetica" panose="020B0604020202020204" pitchFamily="34" charset="0"/>
              </a:rPr>
              <a:t>for the 12 </a:t>
            </a:r>
            <a:r>
              <a:rPr lang="en-GB" sz="1100" dirty="0" smtClean="0">
                <a:latin typeface="Helvetica" panose="020B0604020202020204" pitchFamily="34" charset="0"/>
              </a:rPr>
              <a:t>months to </a:t>
            </a:r>
            <a:r>
              <a:rPr lang="en-GB" sz="1100" dirty="0">
                <a:latin typeface="Helvetica" panose="020B0604020202020204" pitchFamily="34" charset="0"/>
              </a:rPr>
              <a:t>March 2014 was £</a:t>
            </a:r>
            <a:r>
              <a:rPr lang="en-GB" sz="1100" dirty="0" smtClean="0">
                <a:latin typeface="Helvetica" panose="020B0604020202020204" pitchFamily="34" charset="0"/>
              </a:rPr>
              <a:t>595, data from the Valuation Office Agency shows. In </a:t>
            </a:r>
            <a:r>
              <a:rPr lang="en-GB" sz="1100" dirty="0">
                <a:latin typeface="Helvetica" panose="020B0604020202020204" pitchFamily="34" charset="0"/>
              </a:rPr>
              <a:t>London this was £</a:t>
            </a:r>
            <a:r>
              <a:rPr lang="en-GB" sz="1100" dirty="0" smtClean="0">
                <a:latin typeface="Helvetica" panose="020B0604020202020204" pitchFamily="34" charset="0"/>
              </a:rPr>
              <a:t>1,300.</a:t>
            </a:r>
            <a:endParaRPr lang="en-GB" sz="1100" dirty="0">
              <a:latin typeface="Helvetica" panose="020B0604020202020204" pitchFamily="34" charset="0"/>
            </a:endParaRPr>
          </a:p>
          <a:p>
            <a:endParaRPr lang="en-GB" sz="1100" dirty="0" smtClean="0">
              <a:latin typeface="Helvetica" panose="020B0604020202020204" pitchFamily="34" charset="0"/>
            </a:endParaRPr>
          </a:p>
          <a:p>
            <a:r>
              <a:rPr lang="en-GB" sz="1100" dirty="0" smtClean="0">
                <a:latin typeface="Helvetica" panose="020B0604020202020204" pitchFamily="34" charset="0"/>
              </a:rPr>
              <a:t>For a single room, the average monthly rent was £355 – in London this was £542 </a:t>
            </a:r>
            <a:r>
              <a:rPr lang="en-GB" sz="1100" b="1" dirty="0" smtClean="0">
                <a:solidFill>
                  <a:srgbClr val="009FDF"/>
                </a:solidFill>
                <a:latin typeface="Helvetica" panose="020B0604020202020204" pitchFamily="34" charset="0"/>
              </a:rPr>
              <a:t>(53% higher)</a:t>
            </a:r>
            <a:r>
              <a:rPr lang="en-GB" sz="1100" dirty="0" smtClean="0">
                <a:latin typeface="Helvetica" panose="020B0604020202020204" pitchFamily="34" charset="0"/>
              </a:rPr>
              <a:t>.</a:t>
            </a:r>
            <a:endParaRPr lang="en-GB" sz="1100" b="1" dirty="0" smtClean="0">
              <a:solidFill>
                <a:srgbClr val="009FDF"/>
              </a:solidFill>
              <a:latin typeface="Helvetica" panose="020B0604020202020204" pitchFamily="34" charset="0"/>
            </a:endParaRPr>
          </a:p>
          <a:p>
            <a:endParaRPr lang="en-GB" sz="1100" dirty="0">
              <a:solidFill>
                <a:srgbClr val="FF0000"/>
              </a:solidFill>
              <a:latin typeface="Helvetica" panose="020B0604020202020204" pitchFamily="34" charset="0"/>
            </a:endParaRPr>
          </a:p>
          <a:p>
            <a:r>
              <a:rPr lang="en-GB" sz="1100" dirty="0" smtClean="0">
                <a:latin typeface="Helvetica" panose="020B0604020202020204" pitchFamily="34" charset="0"/>
              </a:rPr>
              <a:t>The average monthly rent for a two-bedroom house in England was £606 – in London this was £1,173 </a:t>
            </a:r>
            <a:r>
              <a:rPr lang="en-GB" sz="1100" b="1" dirty="0" smtClean="0">
                <a:solidFill>
                  <a:srgbClr val="009FDF"/>
                </a:solidFill>
                <a:latin typeface="Helvetica" panose="020B0604020202020204" pitchFamily="34" charset="0"/>
              </a:rPr>
              <a:t>(94% higher)</a:t>
            </a:r>
            <a:r>
              <a:rPr lang="en-GB" sz="1100" dirty="0" smtClean="0">
                <a:latin typeface="Helvetica" panose="020B0604020202020204" pitchFamily="34" charset="0"/>
              </a:rPr>
              <a:t>.</a:t>
            </a:r>
          </a:p>
          <a:p>
            <a:endParaRPr lang="en-GB" sz="1100" dirty="0">
              <a:solidFill>
                <a:srgbClr val="FF0000"/>
              </a:solidFill>
              <a:latin typeface="Helvetica" panose="020B0604020202020204" pitchFamily="34" charset="0"/>
            </a:endParaRPr>
          </a:p>
          <a:p>
            <a:r>
              <a:rPr lang="en-GB" sz="1100" dirty="0" smtClean="0">
                <a:latin typeface="Helvetica" panose="020B0604020202020204" pitchFamily="34" charset="0"/>
              </a:rPr>
              <a:t>According to the Office for National Statistics, private rental prices in Great Britain rose by 1.0% in the 12 months to June 2014.</a:t>
            </a:r>
          </a:p>
          <a:p>
            <a:endParaRPr lang="en-GB" sz="1100" dirty="0">
              <a:latin typeface="Helvetica" panose="020B0604020202020204" pitchFamily="34" charset="0"/>
            </a:endParaRPr>
          </a:p>
          <a:p>
            <a:r>
              <a:rPr lang="en-GB" sz="1100" dirty="0" smtClean="0">
                <a:latin typeface="Helvetica" panose="020B0604020202020204" pitchFamily="34" charset="0"/>
              </a:rPr>
              <a:t>Rental </a:t>
            </a:r>
            <a:r>
              <a:rPr lang="en-GB" sz="1100" dirty="0">
                <a:latin typeface="Helvetica" panose="020B0604020202020204" pitchFamily="34" charset="0"/>
              </a:rPr>
              <a:t>prices increased in all the English regions over the year to </a:t>
            </a:r>
            <a:r>
              <a:rPr lang="en-GB" sz="1100" dirty="0" smtClean="0">
                <a:latin typeface="Helvetica" panose="020B0604020202020204" pitchFamily="34" charset="0"/>
              </a:rPr>
              <a:t>June 2014</a:t>
            </a:r>
            <a:r>
              <a:rPr lang="en-GB" sz="1100" dirty="0">
                <a:latin typeface="Helvetica" panose="020B0604020202020204" pitchFamily="34" charset="0"/>
              </a:rPr>
              <a:t>, </a:t>
            </a:r>
            <a:r>
              <a:rPr lang="en-GB" sz="1100" dirty="0" smtClean="0">
                <a:latin typeface="Helvetica" panose="020B0604020202020204" pitchFamily="34" charset="0"/>
              </a:rPr>
              <a:t>with London seeing the biggest increase (</a:t>
            </a:r>
            <a:r>
              <a:rPr lang="en-GB" sz="1100" dirty="0">
                <a:latin typeface="Helvetica" panose="020B0604020202020204" pitchFamily="34" charset="0"/>
              </a:rPr>
              <a:t>1.4</a:t>
            </a:r>
            <a:r>
              <a:rPr lang="en-GB" sz="1100" dirty="0" smtClean="0">
                <a:latin typeface="Helvetica" panose="020B0604020202020204" pitchFamily="34" charset="0"/>
              </a:rPr>
              <a:t>%).</a:t>
            </a:r>
          </a:p>
          <a:p>
            <a:endParaRPr lang="en-GB" sz="1100" dirty="0">
              <a:solidFill>
                <a:srgbClr val="FF0000"/>
              </a:solidFill>
              <a:latin typeface="Helvetica" panose="020B0604020202020204" pitchFamily="34" charset="0"/>
            </a:endParaRPr>
          </a:p>
          <a:p>
            <a:r>
              <a:rPr lang="en-GB" sz="1100" dirty="0" smtClean="0">
                <a:latin typeface="Helvetica" panose="020B0604020202020204" pitchFamily="34" charset="0"/>
              </a:rPr>
              <a:t>Respondents to the June 2014 RICS survey expected </a:t>
            </a:r>
            <a:r>
              <a:rPr lang="en-GB" sz="1100" dirty="0">
                <a:latin typeface="Helvetica" panose="020B0604020202020204" pitchFamily="34" charset="0"/>
              </a:rPr>
              <a:t>rents to increase by </a:t>
            </a:r>
            <a:r>
              <a:rPr lang="en-GB" sz="1100" dirty="0" smtClean="0">
                <a:latin typeface="Helvetica" panose="020B0604020202020204" pitchFamily="34" charset="0"/>
              </a:rPr>
              <a:t>2.2% </a:t>
            </a:r>
            <a:r>
              <a:rPr lang="en-GB" sz="1100" dirty="0">
                <a:latin typeface="Helvetica" panose="020B0604020202020204" pitchFamily="34" charset="0"/>
              </a:rPr>
              <a:t>over the coming </a:t>
            </a:r>
            <a:r>
              <a:rPr lang="en-GB" sz="1100" dirty="0" smtClean="0">
                <a:latin typeface="Helvetica" panose="020B0604020202020204" pitchFamily="34" charset="0"/>
              </a:rPr>
              <a:t>months.</a:t>
            </a:r>
            <a:endParaRPr lang="en-GB" sz="1100" dirty="0">
              <a:latin typeface="Helvetica" panose="020B0604020202020204" pitchFamily="34" charset="0"/>
            </a:endParaRPr>
          </a:p>
          <a:p>
            <a:endParaRPr lang="en-GB" sz="1100" dirty="0" smtClean="0">
              <a:solidFill>
                <a:srgbClr val="FF0000"/>
              </a:solidFill>
              <a:latin typeface="Helvetica" panose="020B0604020202020204" pitchFamily="34" charset="0"/>
            </a:endParaRPr>
          </a:p>
          <a:p>
            <a:r>
              <a:rPr lang="en-GB" sz="1100" dirty="0" smtClean="0">
                <a:latin typeface="Helvetica" panose="020B0604020202020204" pitchFamily="34" charset="0"/>
              </a:rPr>
              <a:t>Figures from DCLG show that in 2012/13, private renters spent an average of </a:t>
            </a:r>
            <a:r>
              <a:rPr lang="en-GB" sz="1100" b="1" dirty="0" smtClean="0">
                <a:solidFill>
                  <a:srgbClr val="009FDF"/>
                </a:solidFill>
                <a:latin typeface="Helvetica" panose="020B0604020202020204" pitchFamily="34" charset="0"/>
              </a:rPr>
              <a:t>£705.79 </a:t>
            </a:r>
            <a:r>
              <a:rPr lang="en-GB" sz="1100" dirty="0" smtClean="0">
                <a:latin typeface="Helvetica" panose="020B0604020202020204" pitchFamily="34" charset="0"/>
              </a:rPr>
              <a:t>a month on rental payments, while owner-occupiers paid</a:t>
            </a:r>
            <a:r>
              <a:rPr lang="en-GB" sz="1100" b="1" dirty="0" smtClean="0">
                <a:solidFill>
                  <a:srgbClr val="FF0000"/>
                </a:solidFill>
                <a:latin typeface="Helvetica" panose="020B0604020202020204" pitchFamily="34" charset="0"/>
              </a:rPr>
              <a:t> </a:t>
            </a:r>
            <a:r>
              <a:rPr lang="en-GB" sz="1100" b="1" dirty="0" smtClean="0">
                <a:solidFill>
                  <a:srgbClr val="009FDF"/>
                </a:solidFill>
                <a:latin typeface="Helvetica" panose="020B0604020202020204" pitchFamily="34" charset="0"/>
              </a:rPr>
              <a:t>£645.17 </a:t>
            </a:r>
            <a:r>
              <a:rPr lang="en-GB" sz="1100" dirty="0" smtClean="0">
                <a:latin typeface="Helvetica" panose="020B0604020202020204" pitchFamily="34" charset="0"/>
              </a:rPr>
              <a:t>in mortgage payments.</a:t>
            </a:r>
          </a:p>
          <a:p>
            <a:pPr marL="171450" indent="-171450">
              <a:buFont typeface="Arial" panose="020B0604020202020204" pitchFamily="34" charset="0"/>
              <a:buChar char="•"/>
            </a:pPr>
            <a:r>
              <a:rPr lang="en-GB" sz="1100" dirty="0" smtClean="0">
                <a:latin typeface="Helvetica" panose="020B0604020202020204" pitchFamily="34" charset="0"/>
              </a:rPr>
              <a:t>These figures are the mean payments, so can be skewed by very high figures.</a:t>
            </a:r>
          </a:p>
          <a:p>
            <a:pPr marL="171450" indent="-171450">
              <a:buFont typeface="Arial" panose="020B0604020202020204" pitchFamily="34" charset="0"/>
              <a:buChar char="•"/>
            </a:pPr>
            <a:endParaRPr lang="en-GB" sz="1100" dirty="0">
              <a:latin typeface="Helvetica" panose="020B0604020202020204" pitchFamily="34" charset="0"/>
            </a:endParaRPr>
          </a:p>
          <a:p>
            <a:r>
              <a:rPr lang="en-GB" sz="1100" dirty="0" smtClean="0">
                <a:latin typeface="Helvetica" panose="020B0604020202020204" pitchFamily="34" charset="0"/>
              </a:rPr>
              <a:t>Private renters spent an average of 41% of their income on rental payments. Owner-occupiers spent on average 19%.</a:t>
            </a:r>
          </a:p>
          <a:p>
            <a:pPr marL="171450" indent="-171450">
              <a:buFont typeface="Arial" panose="020B0604020202020204" pitchFamily="34" charset="0"/>
              <a:buChar char="•"/>
            </a:pPr>
            <a:r>
              <a:rPr lang="en-GB" sz="1100" dirty="0" smtClean="0">
                <a:latin typeface="Helvetica" panose="020B0604020202020204" pitchFamily="34" charset="0"/>
              </a:rPr>
              <a:t>33.3% of private renters had weekly costs greater than 40% of their income. For owner-occupiers this was just 7.4%.</a:t>
            </a:r>
            <a:endParaRPr lang="en-GB" sz="1100" dirty="0">
              <a:latin typeface="Helvetica" panose="020B0604020202020204" pitchFamily="34" charset="0"/>
            </a:endParaRPr>
          </a:p>
        </p:txBody>
      </p:sp>
      <p:sp>
        <p:nvSpPr>
          <p:cNvPr id="12" name="TextBox 11"/>
          <p:cNvSpPr txBox="1"/>
          <p:nvPr/>
        </p:nvSpPr>
        <p:spPr>
          <a:xfrm>
            <a:off x="6388100" y="8830188"/>
            <a:ext cx="382663" cy="276999"/>
          </a:xfrm>
          <a:prstGeom prst="rect">
            <a:avLst/>
          </a:prstGeom>
          <a:noFill/>
        </p:spPr>
        <p:txBody>
          <a:bodyPr wrap="square" rtlCol="0">
            <a:spAutoFit/>
          </a:bodyPr>
          <a:lstStyle/>
          <a:p>
            <a:r>
              <a:rPr lang="en-GB" sz="1200" dirty="0" smtClean="0">
                <a:latin typeface="Helvetica" panose="020B0604020202020204" pitchFamily="34" charset="0"/>
              </a:rPr>
              <a:t>10</a:t>
            </a:r>
            <a:endParaRPr lang="en-GB" sz="1200" dirty="0">
              <a:latin typeface="Helvetica" panose="020B0604020202020204" pitchFamily="34" charset="0"/>
            </a:endParaRPr>
          </a:p>
        </p:txBody>
      </p:sp>
    </p:spTree>
    <p:extLst>
      <p:ext uri="{BB962C8B-B14F-4D97-AF65-F5344CB8AC3E}">
        <p14:creationId xmlns:p14="http://schemas.microsoft.com/office/powerpoint/2010/main" val="4173365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unge-Background-grey.png"/>
          <p:cNvPicPr>
            <a:picLocks noChangeAspect="1"/>
          </p:cNvPicPr>
          <p:nvPr/>
        </p:nvPicPr>
        <p:blipFill>
          <a:blip r:embed="rId2">
            <a:alphaModFix amt="21000"/>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9" name="TextBox 8"/>
          <p:cNvSpPr txBox="1"/>
          <p:nvPr/>
        </p:nvSpPr>
        <p:spPr>
          <a:xfrm>
            <a:off x="1697112" y="509031"/>
            <a:ext cx="4335388" cy="830997"/>
          </a:xfrm>
          <a:prstGeom prst="rect">
            <a:avLst/>
          </a:prstGeom>
          <a:noFill/>
        </p:spPr>
        <p:txBody>
          <a:bodyPr wrap="square" rtlCol="0">
            <a:spAutoFit/>
          </a:bodyPr>
          <a:lstStyle/>
          <a:p>
            <a:pPr algn="ctr"/>
            <a:r>
              <a:rPr lang="en-GB" sz="2400" b="1" dirty="0" smtClean="0">
                <a:latin typeface="Helvetica" panose="020B0604020202020204" pitchFamily="34" charset="0"/>
              </a:rPr>
              <a:t>3. Mortgages, rent, and housing</a:t>
            </a:r>
            <a:endParaRPr lang="en-GB" sz="2400" b="1" dirty="0">
              <a:latin typeface="Helvetica" panose="020B0604020202020204" pitchFamily="34" charset="0"/>
            </a:endParaRPr>
          </a:p>
        </p:txBody>
      </p:sp>
      <p:pic>
        <p:nvPicPr>
          <p:cNvPr id="10" name="d9409e50-a138-4697-97a5-903e4818ffb0" descr="image004"/>
          <p:cNvPicPr>
            <a:picLocks noChangeArrowheads="1"/>
          </p:cNvPicPr>
          <p:nvPr/>
        </p:nvPicPr>
        <p:blipFill rotWithShape="1">
          <a:blip r:embed="rId3">
            <a:extLst>
              <a:ext uri="{28A0092B-C50C-407E-A947-70E740481C1C}">
                <a14:useLocalDpi xmlns:a14="http://schemas.microsoft.com/office/drawing/2010/main" val="0"/>
              </a:ext>
            </a:extLst>
          </a:blip>
          <a:srcRect l="5366" t="10076" r="5904" b="9123"/>
          <a:stretch/>
        </p:blipFill>
        <p:spPr bwMode="auto">
          <a:xfrm>
            <a:off x="234951" y="177460"/>
            <a:ext cx="1727200" cy="1670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260351" y="2071315"/>
            <a:ext cx="6254749" cy="5001369"/>
          </a:xfrm>
          <a:prstGeom prst="rect">
            <a:avLst/>
          </a:prstGeom>
        </p:spPr>
        <p:txBody>
          <a:bodyPr wrap="square">
            <a:spAutoFit/>
          </a:bodyPr>
          <a:lstStyle/>
          <a:p>
            <a:r>
              <a:rPr lang="en-GB" sz="1100" b="1" dirty="0">
                <a:latin typeface="Helvetica" panose="020B0604020202020204" pitchFamily="34" charset="0"/>
              </a:rPr>
              <a:t>Arrears and repossessions</a:t>
            </a:r>
          </a:p>
          <a:p>
            <a:endParaRPr lang="en-GB" sz="1100" dirty="0">
              <a:latin typeface="Helvetica" panose="020B0604020202020204" pitchFamily="34" charset="0"/>
            </a:endParaRPr>
          </a:p>
          <a:p>
            <a:r>
              <a:rPr lang="en-GB" sz="1100" dirty="0" smtClean="0">
                <a:latin typeface="Helvetica" panose="020B0604020202020204" pitchFamily="34" charset="0"/>
              </a:rPr>
              <a:t>According to the Financial Conduct Authority, at the end of Q1 2014 there were </a:t>
            </a:r>
            <a:r>
              <a:rPr lang="en-GB" sz="1100" b="1" dirty="0" smtClean="0">
                <a:latin typeface="Helvetica" panose="020B0604020202020204" pitchFamily="34" charset="0"/>
              </a:rPr>
              <a:t>255,561</a:t>
            </a:r>
            <a:r>
              <a:rPr lang="en-GB" sz="1100" dirty="0" smtClean="0">
                <a:latin typeface="Helvetica" panose="020B0604020202020204" pitchFamily="34" charset="0"/>
              </a:rPr>
              <a:t> mortgage loan accounts with arrears of more than 1.5% of the current loan balance. This is 3.5% fewer than the previous quarter, and the lowest figure since Q1 2007.</a:t>
            </a:r>
          </a:p>
          <a:p>
            <a:endParaRPr lang="en-GB" sz="1100" dirty="0">
              <a:latin typeface="Helvetica" panose="020B0604020202020204" pitchFamily="34" charset="0"/>
            </a:endParaRPr>
          </a:p>
          <a:p>
            <a:r>
              <a:rPr lang="en-GB" sz="1100" dirty="0" smtClean="0">
                <a:latin typeface="Helvetica" panose="020B0604020202020204" pitchFamily="34" charset="0"/>
              </a:rPr>
              <a:t>Loans in arrears represented </a:t>
            </a:r>
            <a:r>
              <a:rPr lang="en-GB" sz="1100" b="1" dirty="0" smtClean="0">
                <a:latin typeface="Helvetica" panose="020B0604020202020204" pitchFamily="34" charset="0"/>
              </a:rPr>
              <a:t>2.00% </a:t>
            </a:r>
            <a:r>
              <a:rPr lang="en-GB" sz="1100" dirty="0" smtClean="0">
                <a:latin typeface="Helvetica" panose="020B0604020202020204" pitchFamily="34" charset="0"/>
              </a:rPr>
              <a:t>of the value of the residential loan book.</a:t>
            </a:r>
          </a:p>
          <a:p>
            <a:endParaRPr lang="en-GB" sz="1100" dirty="0">
              <a:latin typeface="Helvetica" panose="020B0604020202020204" pitchFamily="34" charset="0"/>
            </a:endParaRPr>
          </a:p>
          <a:p>
            <a:r>
              <a:rPr lang="en-GB" sz="1100" b="1" dirty="0" smtClean="0">
                <a:latin typeface="Helvetica" panose="020B0604020202020204" pitchFamily="34" charset="0"/>
              </a:rPr>
              <a:t>62.5% </a:t>
            </a:r>
            <a:r>
              <a:rPr lang="en-GB" sz="1100" dirty="0" smtClean="0">
                <a:latin typeface="Helvetica" panose="020B0604020202020204" pitchFamily="34" charset="0"/>
              </a:rPr>
              <a:t>of payments due for loans in arrears were received in Q1 2014 – the seventh successive quarter this figure has risen.</a:t>
            </a:r>
            <a:endParaRPr lang="en-GB" sz="1100" b="1" dirty="0" smtClean="0">
              <a:latin typeface="Helvetica" panose="020B0604020202020204" pitchFamily="34" charset="0"/>
            </a:endParaRPr>
          </a:p>
          <a:p>
            <a:endParaRPr lang="en-GB" sz="1100" dirty="0">
              <a:solidFill>
                <a:srgbClr val="FF0000"/>
              </a:solidFill>
              <a:latin typeface="Helvetica" panose="020B0604020202020204" pitchFamily="34" charset="0"/>
            </a:endParaRPr>
          </a:p>
          <a:p>
            <a:r>
              <a:rPr lang="en-GB" sz="1100" dirty="0" smtClean="0">
                <a:latin typeface="Helvetica" panose="020B0604020202020204" pitchFamily="34" charset="0"/>
              </a:rPr>
              <a:t>The Council of Mortgage Lenders reports that </a:t>
            </a:r>
            <a:r>
              <a:rPr lang="en-GB" sz="1100" b="1" dirty="0" smtClean="0">
                <a:latin typeface="Helvetica" panose="020B0604020202020204" pitchFamily="34" charset="0"/>
              </a:rPr>
              <a:t>138,200</a:t>
            </a:r>
            <a:r>
              <a:rPr lang="en-GB" sz="1100" dirty="0" smtClean="0">
                <a:latin typeface="Helvetica" panose="020B0604020202020204" pitchFamily="34" charset="0"/>
              </a:rPr>
              <a:t> </a:t>
            </a:r>
            <a:r>
              <a:rPr lang="en-GB" sz="1100" b="1" dirty="0">
                <a:latin typeface="Helvetica" panose="020B0604020202020204" pitchFamily="34" charset="0"/>
              </a:rPr>
              <a:t>(1.24%) </a:t>
            </a:r>
            <a:r>
              <a:rPr lang="en-GB" sz="1100" dirty="0">
                <a:latin typeface="Helvetica" panose="020B0604020202020204" pitchFamily="34" charset="0"/>
              </a:rPr>
              <a:t>of mortgages had arrears equivalent to at least 2.5% of the outstanding mortgage balance – the lowest since Q2 2008. </a:t>
            </a:r>
            <a:r>
              <a:rPr lang="en-GB" sz="1100" dirty="0" smtClean="0">
                <a:latin typeface="Helvetica" panose="020B0604020202020204" pitchFamily="34" charset="0"/>
              </a:rPr>
              <a:t>Since the end of Q1 2013, this figure has dropped by </a:t>
            </a:r>
            <a:r>
              <a:rPr lang="en-GB" sz="1100" b="1" dirty="0" smtClean="0">
                <a:solidFill>
                  <a:srgbClr val="009FDF"/>
                </a:solidFill>
                <a:latin typeface="Helvetica" panose="020B0604020202020204" pitchFamily="34" charset="0"/>
              </a:rPr>
              <a:t>59 </a:t>
            </a:r>
            <a:r>
              <a:rPr lang="en-GB" sz="1100" dirty="0" smtClean="0">
                <a:latin typeface="Helvetica" panose="020B0604020202020204" pitchFamily="34" charset="0"/>
              </a:rPr>
              <a:t>a day.</a:t>
            </a:r>
            <a:endParaRPr lang="en-GB" sz="1100" dirty="0">
              <a:latin typeface="Helvetica" panose="020B0604020202020204" pitchFamily="34" charset="0"/>
            </a:endParaRPr>
          </a:p>
          <a:p>
            <a:endParaRPr lang="en-GB" sz="1100" dirty="0" smtClean="0">
              <a:latin typeface="Helvetica" panose="020B0604020202020204" pitchFamily="34" charset="0"/>
            </a:endParaRPr>
          </a:p>
          <a:p>
            <a:pPr lvl="0"/>
            <a:r>
              <a:rPr lang="en-GB" sz="1100" dirty="0" smtClean="0">
                <a:latin typeface="Helvetica" panose="020B0604020202020204" pitchFamily="34" charset="0"/>
              </a:rPr>
              <a:t>One </a:t>
            </a:r>
            <a:r>
              <a:rPr lang="en-GB" sz="1100" dirty="0">
                <a:latin typeface="Helvetica" panose="020B0604020202020204" pitchFamily="34" charset="0"/>
              </a:rPr>
              <a:t>in every 400 mortgages was 10% or more in arrears.</a:t>
            </a:r>
          </a:p>
          <a:p>
            <a:endParaRPr lang="en-GB" sz="1100" dirty="0" smtClean="0">
              <a:latin typeface="Helvetica" panose="020B0604020202020204" pitchFamily="34" charset="0"/>
            </a:endParaRPr>
          </a:p>
          <a:p>
            <a:r>
              <a:rPr lang="en-GB" sz="1100" dirty="0" smtClean="0">
                <a:latin typeface="Helvetica" panose="020B0604020202020204" pitchFamily="34" charset="0"/>
              </a:rPr>
              <a:t>The Council of Mortgage Lenders estimates that </a:t>
            </a:r>
            <a:r>
              <a:rPr lang="en-GB" sz="1100" b="1" dirty="0" smtClean="0">
                <a:latin typeface="Helvetica" panose="020B0604020202020204" pitchFamily="34" charset="0"/>
              </a:rPr>
              <a:t>6,400 </a:t>
            </a:r>
            <a:r>
              <a:rPr lang="en-GB" sz="1100" dirty="0" smtClean="0">
                <a:latin typeface="Helvetica" panose="020B0604020202020204" pitchFamily="34" charset="0"/>
              </a:rPr>
              <a:t>properties were taken into possession in Q1 2014. This </a:t>
            </a:r>
            <a:r>
              <a:rPr lang="en-GB" sz="1100" dirty="0">
                <a:latin typeface="Helvetica" panose="020B0604020202020204" pitchFamily="34" charset="0"/>
              </a:rPr>
              <a:t>is up from 6,100 in Q4 2013, but down from 8,000 in Q1 </a:t>
            </a:r>
            <a:r>
              <a:rPr lang="en-GB" sz="1100" dirty="0" smtClean="0">
                <a:latin typeface="Helvetica" panose="020B0604020202020204" pitchFamily="34" charset="0"/>
              </a:rPr>
              <a:t>2013.</a:t>
            </a:r>
          </a:p>
          <a:p>
            <a:endParaRPr lang="en-GB" sz="1100" dirty="0">
              <a:latin typeface="Helvetica" panose="020B0604020202020204" pitchFamily="34" charset="0"/>
            </a:endParaRPr>
          </a:p>
          <a:p>
            <a:r>
              <a:rPr lang="en-GB" sz="1100" dirty="0">
                <a:latin typeface="Helvetica" panose="020B0604020202020204" pitchFamily="34" charset="0"/>
              </a:rPr>
              <a:t>This equates to</a:t>
            </a:r>
            <a:r>
              <a:rPr lang="en-GB" sz="1100" dirty="0">
                <a:solidFill>
                  <a:srgbClr val="FF0000"/>
                </a:solidFill>
                <a:latin typeface="Helvetica" panose="020B0604020202020204" pitchFamily="34" charset="0"/>
              </a:rPr>
              <a:t> </a:t>
            </a:r>
            <a:r>
              <a:rPr lang="en-GB" sz="1100" b="1" dirty="0">
                <a:solidFill>
                  <a:srgbClr val="009FDF"/>
                </a:solidFill>
                <a:latin typeface="Helvetica" panose="020B0604020202020204" pitchFamily="34" charset="0"/>
              </a:rPr>
              <a:t>71</a:t>
            </a:r>
            <a:r>
              <a:rPr lang="en-GB" sz="1100" b="1" dirty="0">
                <a:solidFill>
                  <a:srgbClr val="36C4AE"/>
                </a:solidFill>
                <a:latin typeface="Helvetica" panose="020B0604020202020204" pitchFamily="34" charset="0"/>
              </a:rPr>
              <a:t> </a:t>
            </a:r>
            <a:r>
              <a:rPr lang="en-GB" sz="1100" dirty="0">
                <a:latin typeface="Helvetica" panose="020B0604020202020204" pitchFamily="34" charset="0"/>
              </a:rPr>
              <a:t>properties being repossessed every day, or</a:t>
            </a:r>
            <a:r>
              <a:rPr lang="en-GB" sz="1100" b="1" dirty="0">
                <a:latin typeface="Helvetica" panose="020B0604020202020204" pitchFamily="34" charset="0"/>
              </a:rPr>
              <a:t> </a:t>
            </a:r>
            <a:r>
              <a:rPr lang="en-GB" sz="1100" dirty="0">
                <a:latin typeface="Helvetica" panose="020B0604020202020204" pitchFamily="34" charset="0"/>
              </a:rPr>
              <a:t>one property being repossessed </a:t>
            </a:r>
            <a:r>
              <a:rPr lang="en-GB" sz="1100" b="1" dirty="0">
                <a:solidFill>
                  <a:srgbClr val="009FDF"/>
                </a:solidFill>
                <a:latin typeface="Helvetica" panose="020B0604020202020204" pitchFamily="34" charset="0"/>
              </a:rPr>
              <a:t>every 20 minutes 15 seconds</a:t>
            </a:r>
            <a:r>
              <a:rPr lang="en-GB" sz="1100" dirty="0">
                <a:latin typeface="Helvetica" panose="020B0604020202020204" pitchFamily="34" charset="0"/>
              </a:rPr>
              <a:t>.</a:t>
            </a:r>
          </a:p>
          <a:p>
            <a:endParaRPr lang="en-GB" sz="1100" dirty="0" smtClean="0">
              <a:latin typeface="Helvetica" panose="020B0604020202020204" pitchFamily="34" charset="0"/>
            </a:endParaRPr>
          </a:p>
          <a:p>
            <a:pPr lvl="0">
              <a:buClr>
                <a:schemeClr val="tx1"/>
              </a:buClr>
            </a:pPr>
            <a:r>
              <a:rPr lang="en-GB" sz="1100" dirty="0" smtClean="0">
                <a:latin typeface="Helvetica" panose="020B0604020202020204" pitchFamily="34" charset="0"/>
              </a:rPr>
              <a:t>Every day in Q1 2014, </a:t>
            </a:r>
            <a:r>
              <a:rPr lang="en-GB" sz="1100" b="1" dirty="0" smtClean="0">
                <a:solidFill>
                  <a:srgbClr val="009FDF"/>
                </a:solidFill>
                <a:latin typeface="Helvetica" panose="020B0604020202020204" pitchFamily="34" charset="0"/>
              </a:rPr>
              <a:t>141</a:t>
            </a:r>
            <a:r>
              <a:rPr lang="en-GB" sz="1100" dirty="0" smtClean="0">
                <a:solidFill>
                  <a:srgbClr val="009FDF"/>
                </a:solidFill>
                <a:latin typeface="Helvetica" panose="020B0604020202020204" pitchFamily="34" charset="0"/>
              </a:rPr>
              <a:t> </a:t>
            </a:r>
            <a:r>
              <a:rPr lang="en-GB" sz="1100" dirty="0">
                <a:latin typeface="Helvetica" panose="020B0604020202020204" pitchFamily="34" charset="0"/>
              </a:rPr>
              <a:t>mortgage possession claims </a:t>
            </a:r>
            <a:r>
              <a:rPr lang="en-GB" sz="1100" dirty="0" smtClean="0">
                <a:latin typeface="Helvetica" panose="020B0604020202020204" pitchFamily="34" charset="0"/>
              </a:rPr>
              <a:t>were issued </a:t>
            </a:r>
            <a:r>
              <a:rPr lang="en-GB" sz="1100" dirty="0">
                <a:latin typeface="Helvetica" panose="020B0604020202020204" pitchFamily="34" charset="0"/>
              </a:rPr>
              <a:t>and </a:t>
            </a:r>
            <a:r>
              <a:rPr lang="en-GB" sz="1100" b="1" dirty="0">
                <a:solidFill>
                  <a:srgbClr val="009FDF"/>
                </a:solidFill>
                <a:latin typeface="Helvetica" panose="020B0604020202020204" pitchFamily="34" charset="0"/>
              </a:rPr>
              <a:t>99 </a:t>
            </a:r>
            <a:r>
              <a:rPr lang="en-GB" sz="1100" dirty="0">
                <a:latin typeface="Helvetica" panose="020B0604020202020204" pitchFamily="34" charset="0"/>
              </a:rPr>
              <a:t>mortgage possession orders </a:t>
            </a:r>
            <a:r>
              <a:rPr lang="en-GB" sz="1100" dirty="0" smtClean="0">
                <a:latin typeface="Helvetica" panose="020B0604020202020204" pitchFamily="34" charset="0"/>
              </a:rPr>
              <a:t>were made.</a:t>
            </a:r>
            <a:endParaRPr lang="en-GB" sz="1100" dirty="0">
              <a:latin typeface="Helvetica" panose="020B0604020202020204" pitchFamily="34" charset="0"/>
            </a:endParaRPr>
          </a:p>
          <a:p>
            <a:endParaRPr lang="en-GB" sz="1100" dirty="0">
              <a:latin typeface="Helvetica" panose="020B0604020202020204" pitchFamily="34" charset="0"/>
            </a:endParaRPr>
          </a:p>
          <a:p>
            <a:pPr lvl="0">
              <a:buClr>
                <a:schemeClr val="tx1"/>
              </a:buClr>
            </a:pPr>
            <a:r>
              <a:rPr lang="en-GB" sz="1100" b="1" dirty="0">
                <a:solidFill>
                  <a:srgbClr val="009FDF"/>
                </a:solidFill>
                <a:latin typeface="Helvetica" panose="020B0604020202020204" pitchFamily="34" charset="0"/>
              </a:rPr>
              <a:t>525</a:t>
            </a:r>
            <a:r>
              <a:rPr lang="en-GB" sz="1100" dirty="0">
                <a:solidFill>
                  <a:srgbClr val="009FDF"/>
                </a:solidFill>
                <a:latin typeface="Helvetica" panose="020B0604020202020204" pitchFamily="34" charset="0"/>
              </a:rPr>
              <a:t> </a:t>
            </a:r>
            <a:r>
              <a:rPr lang="en-GB" sz="1100" dirty="0">
                <a:latin typeface="Helvetica" panose="020B0604020202020204" pitchFamily="34" charset="0"/>
              </a:rPr>
              <a:t>landlord possession claims </a:t>
            </a:r>
            <a:r>
              <a:rPr lang="en-GB" sz="1100" dirty="0" smtClean="0">
                <a:latin typeface="Helvetica" panose="020B0604020202020204" pitchFamily="34" charset="0"/>
              </a:rPr>
              <a:t>were issued </a:t>
            </a:r>
            <a:r>
              <a:rPr lang="en-GB" sz="1100" dirty="0">
                <a:latin typeface="Helvetica" panose="020B0604020202020204" pitchFamily="34" charset="0"/>
              </a:rPr>
              <a:t>and </a:t>
            </a:r>
            <a:r>
              <a:rPr lang="en-GB" sz="1100" b="1" dirty="0">
                <a:solidFill>
                  <a:srgbClr val="009FDF"/>
                </a:solidFill>
                <a:latin typeface="Helvetica" panose="020B0604020202020204" pitchFamily="34" charset="0"/>
              </a:rPr>
              <a:t>373</a:t>
            </a:r>
            <a:r>
              <a:rPr lang="en-GB" sz="1100" b="1" dirty="0">
                <a:solidFill>
                  <a:srgbClr val="63B221"/>
                </a:solidFill>
                <a:latin typeface="Helvetica" panose="020B0604020202020204" pitchFamily="34" charset="0"/>
              </a:rPr>
              <a:t> </a:t>
            </a:r>
            <a:r>
              <a:rPr lang="en-GB" sz="1100" dirty="0">
                <a:latin typeface="Helvetica" panose="020B0604020202020204" pitchFamily="34" charset="0"/>
              </a:rPr>
              <a:t>landlord possession orders </a:t>
            </a:r>
            <a:r>
              <a:rPr lang="en-GB" sz="1100" dirty="0" smtClean="0">
                <a:latin typeface="Helvetica" panose="020B0604020202020204" pitchFamily="34" charset="0"/>
              </a:rPr>
              <a:t>were made </a:t>
            </a:r>
            <a:r>
              <a:rPr lang="en-GB" sz="1100" dirty="0">
                <a:latin typeface="Helvetica" panose="020B0604020202020204" pitchFamily="34" charset="0"/>
              </a:rPr>
              <a:t>every day</a:t>
            </a:r>
            <a:r>
              <a:rPr lang="en-GB" sz="1100" dirty="0" smtClean="0">
                <a:latin typeface="Helvetica" panose="020B0604020202020204" pitchFamily="34" charset="0"/>
              </a:rPr>
              <a:t>.</a:t>
            </a:r>
            <a:endParaRPr lang="en-GB" sz="1100" dirty="0">
              <a:latin typeface="Helvetica" panose="020B0604020202020204" pitchFamily="34" charset="0"/>
            </a:endParaRPr>
          </a:p>
        </p:txBody>
      </p:sp>
      <p:cxnSp>
        <p:nvCxnSpPr>
          <p:cNvPr id="12" name="Straight Connector 11"/>
          <p:cNvCxnSpPr/>
          <p:nvPr/>
        </p:nvCxnSpPr>
        <p:spPr>
          <a:xfrm>
            <a:off x="234951" y="8293577"/>
            <a:ext cx="6388100" cy="0"/>
          </a:xfrm>
          <a:prstGeom prst="line">
            <a:avLst/>
          </a:prstGeom>
          <a:ln w="6350"/>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3957424" y="8593415"/>
            <a:ext cx="2793896" cy="276999"/>
          </a:xfrm>
          <a:prstGeom prst="rect">
            <a:avLst/>
          </a:prstGeom>
          <a:noFill/>
        </p:spPr>
        <p:txBody>
          <a:bodyPr wrap="square" rtlCol="0">
            <a:spAutoFit/>
          </a:bodyPr>
          <a:lstStyle/>
          <a:p>
            <a:pPr algn="r"/>
            <a:r>
              <a:rPr lang="en-US" sz="1200" b="1" dirty="0" smtClean="0">
                <a:latin typeface="Helvetica"/>
                <a:cs typeface="Helvetica"/>
              </a:rPr>
              <a:t>www.themoneycharity.org.uk</a:t>
            </a:r>
            <a:endParaRPr lang="en-US" sz="1200" b="1" dirty="0">
              <a:latin typeface="Helvetica"/>
              <a:cs typeface="Helvetica"/>
            </a:endParaRPr>
          </a:p>
        </p:txBody>
      </p:sp>
      <p:pic>
        <p:nvPicPr>
          <p:cNvPr id="14" name="Picture 2" descr="C:\Users\Lauren\Dropbox\TMC brand\Logos\TMC_logo_Horizontal_Blac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35" y="8254523"/>
            <a:ext cx="3509495" cy="88947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388100" y="8830188"/>
            <a:ext cx="382663" cy="276999"/>
          </a:xfrm>
          <a:prstGeom prst="rect">
            <a:avLst/>
          </a:prstGeom>
          <a:noFill/>
        </p:spPr>
        <p:txBody>
          <a:bodyPr wrap="square" rtlCol="0">
            <a:spAutoFit/>
          </a:bodyPr>
          <a:lstStyle/>
          <a:p>
            <a:r>
              <a:rPr lang="en-GB" sz="1200" dirty="0" smtClean="0">
                <a:latin typeface="Helvetica" panose="020B0604020202020204" pitchFamily="34" charset="0"/>
              </a:rPr>
              <a:t>11</a:t>
            </a:r>
            <a:endParaRPr lang="en-GB" sz="1200" dirty="0">
              <a:latin typeface="Helvetica" panose="020B0604020202020204" pitchFamily="34" charset="0"/>
            </a:endParaRPr>
          </a:p>
        </p:txBody>
      </p:sp>
    </p:spTree>
    <p:extLst>
      <p:ext uri="{BB962C8B-B14F-4D97-AF65-F5344CB8AC3E}">
        <p14:creationId xmlns:p14="http://schemas.microsoft.com/office/powerpoint/2010/main" val="226538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unge-Background-grey.png"/>
          <p:cNvPicPr>
            <a:picLocks noChangeAspect="1"/>
          </p:cNvPicPr>
          <p:nvPr/>
        </p:nvPicPr>
        <p:blipFill>
          <a:blip r:embed="rId3">
            <a:alphaModFix amt="21000"/>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cxnSp>
        <p:nvCxnSpPr>
          <p:cNvPr id="11" name="Straight Connector 10"/>
          <p:cNvCxnSpPr/>
          <p:nvPr/>
        </p:nvCxnSpPr>
        <p:spPr>
          <a:xfrm>
            <a:off x="234951" y="8293577"/>
            <a:ext cx="6388100" cy="0"/>
          </a:xfrm>
          <a:prstGeom prst="line">
            <a:avLst/>
          </a:prstGeom>
          <a:ln w="6350"/>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3957424" y="8593415"/>
            <a:ext cx="2793896" cy="276999"/>
          </a:xfrm>
          <a:prstGeom prst="rect">
            <a:avLst/>
          </a:prstGeom>
          <a:noFill/>
        </p:spPr>
        <p:txBody>
          <a:bodyPr wrap="square" rtlCol="0">
            <a:spAutoFit/>
          </a:bodyPr>
          <a:lstStyle/>
          <a:p>
            <a:pPr algn="r"/>
            <a:r>
              <a:rPr lang="en-US" sz="1200" b="1" dirty="0" smtClean="0">
                <a:latin typeface="Helvetica"/>
                <a:cs typeface="Helvetica"/>
              </a:rPr>
              <a:t>www.themoneycharity.org.uk</a:t>
            </a:r>
            <a:endParaRPr lang="en-US" sz="1200" b="1" dirty="0">
              <a:latin typeface="Helvetica"/>
              <a:cs typeface="Helvetica"/>
            </a:endParaRPr>
          </a:p>
        </p:txBody>
      </p:sp>
      <p:sp>
        <p:nvSpPr>
          <p:cNvPr id="6" name="TextBox 5"/>
          <p:cNvSpPr txBox="1"/>
          <p:nvPr/>
        </p:nvSpPr>
        <p:spPr>
          <a:xfrm>
            <a:off x="2311400" y="489466"/>
            <a:ext cx="4152900" cy="461665"/>
          </a:xfrm>
          <a:prstGeom prst="rect">
            <a:avLst/>
          </a:prstGeom>
          <a:noFill/>
        </p:spPr>
        <p:txBody>
          <a:bodyPr wrap="square" rtlCol="0">
            <a:spAutoFit/>
          </a:bodyPr>
          <a:lstStyle/>
          <a:p>
            <a:pPr algn="ctr"/>
            <a:r>
              <a:rPr lang="en-GB" sz="2400" b="1" dirty="0">
                <a:latin typeface="Helvetica" panose="020B0604020202020204" pitchFamily="34" charset="0"/>
              </a:rPr>
              <a:t>4</a:t>
            </a:r>
            <a:r>
              <a:rPr lang="en-GB" sz="2400" b="1" dirty="0" smtClean="0">
                <a:latin typeface="Helvetica" panose="020B0604020202020204" pitchFamily="34" charset="0"/>
              </a:rPr>
              <a:t>. Savings and pensions</a:t>
            </a:r>
            <a:endParaRPr lang="en-GB" sz="2400" b="1" dirty="0">
              <a:latin typeface="Helvetica" panose="020B0604020202020204" pitchFamily="34" charset="0"/>
            </a:endParaRPr>
          </a:p>
        </p:txBody>
      </p:sp>
      <p:pic>
        <p:nvPicPr>
          <p:cNvPr id="2" name="Picture 2" descr="C:\Users\Lauren\Dropbox\TMC brand\Logos\TMC_logo_Horizontal_Blac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35" y="8254523"/>
            <a:ext cx="3509495" cy="88947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themoneycharity.org.uk/assets/img/stat-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51" y="100424"/>
            <a:ext cx="1726886" cy="1670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4316" y="1916138"/>
            <a:ext cx="6389369" cy="6355586"/>
          </a:xfrm>
          <a:prstGeom prst="rect">
            <a:avLst/>
          </a:prstGeom>
        </p:spPr>
        <p:txBody>
          <a:bodyPr wrap="square">
            <a:spAutoFit/>
          </a:bodyPr>
          <a:lstStyle/>
          <a:p>
            <a:r>
              <a:rPr lang="en-GB" sz="1100" b="1" dirty="0" smtClean="0">
                <a:latin typeface="Helvetica" panose="020B0604020202020204" pitchFamily="34" charset="0"/>
              </a:rPr>
              <a:t>Savings</a:t>
            </a:r>
          </a:p>
          <a:p>
            <a:endParaRPr lang="en-GB" sz="1100" dirty="0" smtClean="0">
              <a:solidFill>
                <a:srgbClr val="FF0000"/>
              </a:solidFill>
              <a:latin typeface="Helvetica" panose="020B0604020202020204" pitchFamily="34" charset="0"/>
            </a:endParaRPr>
          </a:p>
          <a:p>
            <a:r>
              <a:rPr lang="en-GB" sz="1100" dirty="0" smtClean="0">
                <a:latin typeface="Helvetica" panose="020B0604020202020204" pitchFamily="34" charset="0"/>
              </a:rPr>
              <a:t>In Q1 2014, households saved an average of </a:t>
            </a:r>
            <a:r>
              <a:rPr lang="en-GB" sz="1100" b="1" dirty="0" smtClean="0">
                <a:solidFill>
                  <a:srgbClr val="36C4AE"/>
                </a:solidFill>
                <a:latin typeface="Helvetica" panose="020B0604020202020204" pitchFamily="34" charset="0"/>
              </a:rPr>
              <a:t>4.9% </a:t>
            </a:r>
            <a:r>
              <a:rPr lang="en-GB" sz="1100" dirty="0" smtClean="0">
                <a:latin typeface="Helvetica" panose="020B0604020202020204" pitchFamily="34" charset="0"/>
              </a:rPr>
              <a:t>of their pre-tax income.</a:t>
            </a:r>
          </a:p>
          <a:p>
            <a:endParaRPr lang="en-GB" sz="1100" dirty="0">
              <a:latin typeface="Helvetica" panose="020B0604020202020204" pitchFamily="34" charset="0"/>
            </a:endParaRPr>
          </a:p>
          <a:p>
            <a:r>
              <a:rPr lang="en-GB" sz="1100" dirty="0" smtClean="0">
                <a:latin typeface="Helvetica" panose="020B0604020202020204" pitchFamily="34" charset="0"/>
              </a:rPr>
              <a:t>The average interest rate for an instant access savings account – not including bonus interest payments – was 0.48% in June. For a cash ISA, this was 0.87%.</a:t>
            </a:r>
          </a:p>
          <a:p>
            <a:endParaRPr lang="en-GB" sz="1100" dirty="0">
              <a:solidFill>
                <a:srgbClr val="FF0000"/>
              </a:solidFill>
              <a:latin typeface="Helvetica" panose="020B0604020202020204" pitchFamily="34" charset="0"/>
            </a:endParaRPr>
          </a:p>
          <a:p>
            <a:r>
              <a:rPr lang="en-GB" sz="1100" dirty="0" smtClean="0">
                <a:latin typeface="Helvetica" panose="020B0604020202020204" pitchFamily="34" charset="0"/>
              </a:rPr>
              <a:t>If someone on the average salary saved 4.9% of their income in an average instant access savings account for a year, they would receive </a:t>
            </a:r>
            <a:r>
              <a:rPr lang="en-GB" sz="1100" b="1" dirty="0" smtClean="0">
                <a:solidFill>
                  <a:srgbClr val="36C4AE"/>
                </a:solidFill>
                <a:latin typeface="Helvetica" panose="020B0604020202020204" pitchFamily="34" charset="0"/>
              </a:rPr>
              <a:t>£4.69</a:t>
            </a:r>
            <a:r>
              <a:rPr lang="en-GB" sz="1100" dirty="0" smtClean="0">
                <a:latin typeface="Helvetica" panose="020B0604020202020204" pitchFamily="34" charset="0"/>
              </a:rPr>
              <a:t> in interest after tax.</a:t>
            </a:r>
          </a:p>
          <a:p>
            <a:endParaRPr lang="en-GB" sz="1100" dirty="0">
              <a:latin typeface="Helvetica" panose="020B0604020202020204" pitchFamily="34" charset="0"/>
            </a:endParaRPr>
          </a:p>
          <a:p>
            <a:r>
              <a:rPr lang="en-GB" sz="1100" dirty="0" smtClean="0">
                <a:latin typeface="Helvetica" panose="020B0604020202020204" pitchFamily="34" charset="0"/>
              </a:rPr>
              <a:t>If they saved it in an average cash ISA, they would receive </a:t>
            </a:r>
            <a:r>
              <a:rPr lang="en-GB" sz="1100" b="1" dirty="0" smtClean="0">
                <a:solidFill>
                  <a:srgbClr val="36C4AE"/>
                </a:solidFill>
                <a:latin typeface="Helvetica" panose="020B0604020202020204" pitchFamily="34" charset="0"/>
              </a:rPr>
              <a:t>£10.63</a:t>
            </a:r>
            <a:r>
              <a:rPr lang="en-GB" sz="1100" dirty="0" smtClean="0">
                <a:latin typeface="Helvetica" panose="020B0604020202020204" pitchFamily="34" charset="0"/>
              </a:rPr>
              <a:t>.</a:t>
            </a:r>
          </a:p>
          <a:p>
            <a:endParaRPr lang="en-GB" sz="1100" dirty="0" smtClean="0">
              <a:latin typeface="Helvetica" panose="020B0604020202020204" pitchFamily="34" charset="0"/>
            </a:endParaRPr>
          </a:p>
          <a:p>
            <a:r>
              <a:rPr lang="en-GB" sz="1100" dirty="0" smtClean="0">
                <a:latin typeface="Helvetica" panose="020B0604020202020204" pitchFamily="34" charset="0"/>
              </a:rPr>
              <a:t>It would take </a:t>
            </a:r>
            <a:r>
              <a:rPr lang="en-GB" sz="1100" b="1" dirty="0" smtClean="0">
                <a:solidFill>
                  <a:srgbClr val="36C4AE"/>
                </a:solidFill>
                <a:latin typeface="Helvetica" panose="020B0604020202020204" pitchFamily="34" charset="0"/>
              </a:rPr>
              <a:t>22 years</a:t>
            </a:r>
            <a:r>
              <a:rPr lang="en-GB" sz="1100" dirty="0" smtClean="0">
                <a:latin typeface="Helvetica" panose="020B0604020202020204" pitchFamily="34" charset="0"/>
              </a:rPr>
              <a:t> for someone on the average salary, saving the average amount per household every year in an average instant access savings account, to afford the average first-time buyer deposit. If they saved into a cash ISA at the same rate it would take </a:t>
            </a:r>
            <a:r>
              <a:rPr lang="en-GB" sz="1100" b="1" dirty="0" smtClean="0">
                <a:solidFill>
                  <a:srgbClr val="36C4AE"/>
                </a:solidFill>
                <a:latin typeface="Helvetica" panose="020B0604020202020204" pitchFamily="34" charset="0"/>
              </a:rPr>
              <a:t>21 years</a:t>
            </a:r>
            <a:r>
              <a:rPr lang="en-GB" sz="1100" dirty="0" smtClean="0">
                <a:latin typeface="Helvetica" panose="020B0604020202020204" pitchFamily="34" charset="0"/>
              </a:rPr>
              <a:t>.</a:t>
            </a:r>
          </a:p>
          <a:p>
            <a:endParaRPr lang="en-GB" sz="1100" dirty="0">
              <a:latin typeface="Helvetica" panose="020B0604020202020204" pitchFamily="34" charset="0"/>
            </a:endParaRPr>
          </a:p>
          <a:p>
            <a:r>
              <a:rPr lang="en-GB" sz="1100" dirty="0" smtClean="0">
                <a:latin typeface="Helvetica" panose="020B0604020202020204" pitchFamily="34" charset="0"/>
              </a:rPr>
              <a:t>Around </a:t>
            </a:r>
            <a:r>
              <a:rPr lang="en-GB" sz="1100" b="1" dirty="0" smtClean="0">
                <a:solidFill>
                  <a:schemeClr val="accent5"/>
                </a:solidFill>
                <a:latin typeface="Helvetica" panose="020B0604020202020204" pitchFamily="34" charset="0"/>
              </a:rPr>
              <a:t>9.24m </a:t>
            </a:r>
            <a:r>
              <a:rPr lang="en-GB" sz="1100" dirty="0" smtClean="0">
                <a:latin typeface="Helvetica" panose="020B0604020202020204" pitchFamily="34" charset="0"/>
              </a:rPr>
              <a:t>households have no savings, while a further </a:t>
            </a:r>
            <a:r>
              <a:rPr lang="en-GB" sz="1100" b="1" dirty="0" smtClean="0">
                <a:solidFill>
                  <a:schemeClr val="accent5"/>
                </a:solidFill>
                <a:latin typeface="Helvetica" panose="020B0604020202020204" pitchFamily="34" charset="0"/>
              </a:rPr>
              <a:t>3.43m </a:t>
            </a:r>
            <a:r>
              <a:rPr lang="en-GB" sz="1100" dirty="0" smtClean="0">
                <a:latin typeface="Helvetica" panose="020B0604020202020204" pitchFamily="34" charset="0"/>
              </a:rPr>
              <a:t>have under £1,500.</a:t>
            </a:r>
          </a:p>
          <a:p>
            <a:endParaRPr lang="en-GB" sz="1100" dirty="0">
              <a:solidFill>
                <a:srgbClr val="FF0000"/>
              </a:solidFill>
              <a:latin typeface="Helvetica" panose="020B0604020202020204" pitchFamily="34" charset="0"/>
            </a:endParaRPr>
          </a:p>
          <a:p>
            <a:r>
              <a:rPr lang="en-GB" sz="1100" b="1" dirty="0" smtClean="0">
                <a:latin typeface="Helvetica" panose="020B0604020202020204" pitchFamily="34" charset="0"/>
              </a:rPr>
              <a:t>Pensions</a:t>
            </a:r>
          </a:p>
          <a:p>
            <a:endParaRPr lang="en-GB" sz="1100" dirty="0">
              <a:latin typeface="Helvetica" panose="020B0604020202020204" pitchFamily="34" charset="0"/>
            </a:endParaRPr>
          </a:p>
          <a:p>
            <a:r>
              <a:rPr lang="en-GB" sz="1100" dirty="0" smtClean="0">
                <a:latin typeface="Helvetica" panose="020B0604020202020204" pitchFamily="34" charset="0"/>
              </a:rPr>
              <a:t>The Pensions </a:t>
            </a:r>
            <a:r>
              <a:rPr lang="en-GB" sz="1100" dirty="0">
                <a:latin typeface="Helvetica" panose="020B0604020202020204" pitchFamily="34" charset="0"/>
              </a:rPr>
              <a:t>Regulator estimates that at least </a:t>
            </a:r>
            <a:r>
              <a:rPr lang="en-GB" sz="1100" b="1" dirty="0" smtClean="0">
                <a:latin typeface="Helvetica" panose="020B0604020202020204" pitchFamily="34" charset="0"/>
              </a:rPr>
              <a:t>3.861m</a:t>
            </a:r>
            <a:r>
              <a:rPr lang="en-GB" sz="1100" dirty="0" smtClean="0">
                <a:latin typeface="Helvetica" panose="020B0604020202020204" pitchFamily="34" charset="0"/>
              </a:rPr>
              <a:t> employees had joined a pension scheme under auto-enrolment by the end of June 2014.</a:t>
            </a:r>
            <a:endParaRPr lang="en-GB" sz="1100" b="1" dirty="0">
              <a:latin typeface="Helvetica" panose="020B0604020202020204" pitchFamily="34" charset="0"/>
            </a:endParaRPr>
          </a:p>
          <a:p>
            <a:endParaRPr lang="en-GB" sz="1100" dirty="0">
              <a:solidFill>
                <a:srgbClr val="FF0000"/>
              </a:solidFill>
              <a:latin typeface="Helvetica" panose="020B0604020202020204" pitchFamily="34" charset="0"/>
            </a:endParaRPr>
          </a:p>
          <a:p>
            <a:r>
              <a:rPr lang="en-GB" sz="1100" dirty="0" smtClean="0">
                <a:latin typeface="Helvetica" panose="020B0604020202020204" pitchFamily="34" charset="0"/>
              </a:rPr>
              <a:t>According to the latest Family Resources Survey, </a:t>
            </a:r>
            <a:r>
              <a:rPr lang="en-GB" sz="1100" b="1" dirty="0" smtClean="0">
                <a:latin typeface="Helvetica" panose="020B0604020202020204" pitchFamily="34" charset="0"/>
              </a:rPr>
              <a:t>26%</a:t>
            </a:r>
            <a:r>
              <a:rPr lang="en-GB" sz="1100" dirty="0" smtClean="0">
                <a:latin typeface="Helvetica" panose="020B0604020202020204" pitchFamily="34" charset="0"/>
              </a:rPr>
              <a:t> of all adults actively participated in a pension in 2012/13. This figure was </a:t>
            </a:r>
            <a:r>
              <a:rPr lang="en-GB" sz="1100" b="1" dirty="0" smtClean="0">
                <a:latin typeface="Helvetica" panose="020B0604020202020204" pitchFamily="34" charset="0"/>
              </a:rPr>
              <a:t>48%</a:t>
            </a:r>
            <a:r>
              <a:rPr lang="en-GB" sz="1100" dirty="0" smtClean="0">
                <a:latin typeface="Helvetica" panose="020B0604020202020204" pitchFamily="34" charset="0"/>
              </a:rPr>
              <a:t> for employees, and </a:t>
            </a:r>
            <a:r>
              <a:rPr lang="en-GB" sz="1100" b="1" dirty="0" smtClean="0">
                <a:latin typeface="Helvetica" panose="020B0604020202020204" pitchFamily="34" charset="0"/>
              </a:rPr>
              <a:t>18%</a:t>
            </a:r>
            <a:r>
              <a:rPr lang="en-GB" sz="1100" dirty="0" smtClean="0">
                <a:latin typeface="Helvetica" panose="020B0604020202020204" pitchFamily="34" charset="0"/>
              </a:rPr>
              <a:t> for the self-employed.</a:t>
            </a:r>
          </a:p>
          <a:p>
            <a:endParaRPr lang="en-GB" sz="1100" dirty="0">
              <a:solidFill>
                <a:srgbClr val="FF0000"/>
              </a:solidFill>
              <a:latin typeface="Helvetica" panose="020B0604020202020204" pitchFamily="34" charset="0"/>
            </a:endParaRPr>
          </a:p>
          <a:p>
            <a:r>
              <a:rPr lang="en-GB" sz="1100" dirty="0" smtClean="0">
                <a:latin typeface="Helvetica" panose="020B0604020202020204" pitchFamily="34" charset="0"/>
              </a:rPr>
              <a:t>The Annual Survey of Hours and Earnings reports that </a:t>
            </a:r>
            <a:r>
              <a:rPr lang="en-GB" sz="1100" b="1" dirty="0" smtClean="0">
                <a:latin typeface="Helvetica" panose="020B0604020202020204" pitchFamily="34" charset="0"/>
              </a:rPr>
              <a:t>49.8%</a:t>
            </a:r>
            <a:r>
              <a:rPr lang="en-GB" sz="1100" dirty="0" smtClean="0">
                <a:latin typeface="Helvetica" panose="020B0604020202020204" pitchFamily="34" charset="0"/>
              </a:rPr>
              <a:t> of employees were receiving an employer contribution to their pension.</a:t>
            </a:r>
          </a:p>
          <a:p>
            <a:endParaRPr lang="en-GB" sz="1100" dirty="0" smtClean="0">
              <a:solidFill>
                <a:srgbClr val="FF0000"/>
              </a:solidFill>
              <a:latin typeface="Helvetica" panose="020B0604020202020204" pitchFamily="34" charset="0"/>
            </a:endParaRPr>
          </a:p>
          <a:p>
            <a:r>
              <a:rPr lang="en-GB" sz="1100" b="1" dirty="0" smtClean="0">
                <a:latin typeface="Helvetica" panose="020B0604020202020204" pitchFamily="34" charset="0"/>
              </a:rPr>
              <a:t>28%</a:t>
            </a:r>
            <a:r>
              <a:rPr lang="en-GB" sz="1100" dirty="0" smtClean="0">
                <a:latin typeface="Helvetica" panose="020B0604020202020204" pitchFamily="34" charset="0"/>
              </a:rPr>
              <a:t> of employees were in a Defined Benefit scheme in 2012, according to the Office for National Statistics.</a:t>
            </a:r>
            <a:endParaRPr lang="en-GB" sz="1100" dirty="0">
              <a:latin typeface="Helvetica" panose="020B0604020202020204" pitchFamily="34" charset="0"/>
            </a:endParaRPr>
          </a:p>
          <a:p>
            <a:endParaRPr lang="en-GB" sz="1100" dirty="0">
              <a:latin typeface="Helvetica" panose="020B0604020202020204" pitchFamily="34" charset="0"/>
            </a:endParaRPr>
          </a:p>
          <a:p>
            <a:r>
              <a:rPr lang="en-GB" sz="1100" dirty="0" smtClean="0">
                <a:latin typeface="Helvetica" panose="020B0604020202020204" pitchFamily="34" charset="0"/>
              </a:rPr>
              <a:t>In 2008/10, the average value of a Defined Contribution pot was £29,000.</a:t>
            </a:r>
          </a:p>
          <a:p>
            <a:endParaRPr lang="en-GB" sz="1100" dirty="0">
              <a:solidFill>
                <a:srgbClr val="FF0000"/>
              </a:solidFill>
              <a:latin typeface="Helvetica" panose="020B0604020202020204" pitchFamily="34" charset="0"/>
            </a:endParaRPr>
          </a:p>
          <a:p>
            <a:r>
              <a:rPr lang="en-GB" sz="1100" dirty="0">
                <a:latin typeface="Helvetica" panose="020B0604020202020204" pitchFamily="34" charset="0"/>
              </a:rPr>
              <a:t>At November 2013, there were 12.91 million claimants of State Pension, a rise of 70,000 on a year earlier. </a:t>
            </a:r>
            <a:r>
              <a:rPr lang="en-GB" sz="1100" dirty="0" smtClean="0">
                <a:latin typeface="Helvetica" panose="020B0604020202020204" pitchFamily="34" charset="0"/>
              </a:rPr>
              <a:t>41</a:t>
            </a:r>
            <a:r>
              <a:rPr lang="en-GB" sz="1100" dirty="0">
                <a:latin typeface="Helvetica" panose="020B0604020202020204" pitchFamily="34" charset="0"/>
              </a:rPr>
              <a:t>% </a:t>
            </a:r>
            <a:r>
              <a:rPr lang="en-GB" sz="1100" dirty="0" smtClean="0">
                <a:latin typeface="Helvetica" panose="020B0604020202020204" pitchFamily="34" charset="0"/>
              </a:rPr>
              <a:t>of claimants were </a:t>
            </a:r>
            <a:r>
              <a:rPr lang="en-GB" sz="1100" dirty="0">
                <a:latin typeface="Helvetica" panose="020B0604020202020204" pitchFamily="34" charset="0"/>
              </a:rPr>
              <a:t>male and 59% female. </a:t>
            </a:r>
          </a:p>
          <a:p>
            <a:endParaRPr lang="en-GB" sz="1100" dirty="0" smtClean="0">
              <a:latin typeface="Helvetica" panose="020B0604020202020204" pitchFamily="34" charset="0"/>
            </a:endParaRPr>
          </a:p>
        </p:txBody>
      </p:sp>
      <p:sp>
        <p:nvSpPr>
          <p:cNvPr id="9" name="TextBox 8"/>
          <p:cNvSpPr txBox="1"/>
          <p:nvPr/>
        </p:nvSpPr>
        <p:spPr>
          <a:xfrm>
            <a:off x="6388100" y="8830188"/>
            <a:ext cx="382663" cy="276999"/>
          </a:xfrm>
          <a:prstGeom prst="rect">
            <a:avLst/>
          </a:prstGeom>
          <a:noFill/>
        </p:spPr>
        <p:txBody>
          <a:bodyPr wrap="square" rtlCol="0">
            <a:spAutoFit/>
          </a:bodyPr>
          <a:lstStyle/>
          <a:p>
            <a:r>
              <a:rPr lang="en-GB" sz="1200" dirty="0" smtClean="0">
                <a:latin typeface="Helvetica" panose="020B0604020202020204" pitchFamily="34" charset="0"/>
              </a:rPr>
              <a:t>12</a:t>
            </a:r>
            <a:endParaRPr lang="en-GB" sz="1200" dirty="0">
              <a:latin typeface="Helvetica" panose="020B0604020202020204" pitchFamily="34" charset="0"/>
            </a:endParaRPr>
          </a:p>
        </p:txBody>
      </p:sp>
    </p:spTree>
    <p:extLst>
      <p:ext uri="{BB962C8B-B14F-4D97-AF65-F5344CB8AC3E}">
        <p14:creationId xmlns:p14="http://schemas.microsoft.com/office/powerpoint/2010/main" val="29112513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unge-Background-grey.png"/>
          <p:cNvPicPr>
            <a:picLocks noChangeAspect="1"/>
          </p:cNvPicPr>
          <p:nvPr/>
        </p:nvPicPr>
        <p:blipFill>
          <a:blip r:embed="rId3">
            <a:alphaModFix amt="21000"/>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cxnSp>
        <p:nvCxnSpPr>
          <p:cNvPr id="11" name="Straight Connector 10"/>
          <p:cNvCxnSpPr/>
          <p:nvPr/>
        </p:nvCxnSpPr>
        <p:spPr>
          <a:xfrm>
            <a:off x="234951" y="8293577"/>
            <a:ext cx="6388100" cy="0"/>
          </a:xfrm>
          <a:prstGeom prst="line">
            <a:avLst/>
          </a:prstGeom>
          <a:ln w="6350"/>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3957424" y="8593415"/>
            <a:ext cx="2793896" cy="276999"/>
          </a:xfrm>
          <a:prstGeom prst="rect">
            <a:avLst/>
          </a:prstGeom>
          <a:noFill/>
        </p:spPr>
        <p:txBody>
          <a:bodyPr wrap="square" rtlCol="0">
            <a:spAutoFit/>
          </a:bodyPr>
          <a:lstStyle/>
          <a:p>
            <a:pPr algn="r"/>
            <a:r>
              <a:rPr lang="en-US" sz="1200" b="1" dirty="0" smtClean="0">
                <a:latin typeface="Helvetica"/>
                <a:cs typeface="Helvetica"/>
              </a:rPr>
              <a:t>www.themoneycharity.org.uk</a:t>
            </a:r>
            <a:endParaRPr lang="en-US" sz="1200" b="1" dirty="0">
              <a:latin typeface="Helvetica"/>
              <a:cs typeface="Helvetica"/>
            </a:endParaRPr>
          </a:p>
        </p:txBody>
      </p:sp>
      <p:sp>
        <p:nvSpPr>
          <p:cNvPr id="6" name="TextBox 5"/>
          <p:cNvSpPr txBox="1"/>
          <p:nvPr/>
        </p:nvSpPr>
        <p:spPr>
          <a:xfrm>
            <a:off x="1405994" y="455691"/>
            <a:ext cx="4899659" cy="461665"/>
          </a:xfrm>
          <a:prstGeom prst="rect">
            <a:avLst/>
          </a:prstGeom>
          <a:noFill/>
        </p:spPr>
        <p:txBody>
          <a:bodyPr wrap="square" rtlCol="0">
            <a:spAutoFit/>
          </a:bodyPr>
          <a:lstStyle/>
          <a:p>
            <a:pPr algn="ctr"/>
            <a:r>
              <a:rPr lang="en-GB" sz="2400" b="1" dirty="0" smtClean="0">
                <a:latin typeface="Helvetica" panose="020B0604020202020204" pitchFamily="34" charset="0"/>
              </a:rPr>
              <a:t>5. Spending and loans</a:t>
            </a:r>
            <a:endParaRPr lang="en-GB" sz="2400" b="1" dirty="0">
              <a:latin typeface="Helvetica" panose="020B0604020202020204" pitchFamily="34" charset="0"/>
            </a:endParaRPr>
          </a:p>
        </p:txBody>
      </p:sp>
      <p:pic>
        <p:nvPicPr>
          <p:cNvPr id="2" name="Picture 2" descr="C:\Users\Lauren\Dropbox\TMC brand\Logos\TMC_logo_Horizontal_Blac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35" y="8254523"/>
            <a:ext cx="3509495" cy="88947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themoneycharity.org.uk/assets/img/stat-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951" y="150891"/>
            <a:ext cx="1726886" cy="1670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4951" y="1836620"/>
            <a:ext cx="6516369" cy="6355586"/>
          </a:xfrm>
          <a:prstGeom prst="rect">
            <a:avLst/>
          </a:prstGeom>
        </p:spPr>
        <p:txBody>
          <a:bodyPr wrap="square">
            <a:spAutoFit/>
          </a:bodyPr>
          <a:lstStyle/>
          <a:p>
            <a:endParaRPr lang="en-GB" sz="1100" dirty="0" smtClean="0">
              <a:latin typeface="Helvetica" panose="020B0604020202020204" pitchFamily="34" charset="0"/>
            </a:endParaRPr>
          </a:p>
          <a:p>
            <a:r>
              <a:rPr lang="en-GB" sz="1100" b="1" dirty="0" smtClean="0">
                <a:latin typeface="Helvetica" panose="020B0604020202020204" pitchFamily="34" charset="0"/>
              </a:rPr>
              <a:t>How we spend</a:t>
            </a:r>
            <a:endParaRPr lang="en-GB" sz="1100" b="1" dirty="0">
              <a:latin typeface="Helvetica" panose="020B0604020202020204" pitchFamily="34" charset="0"/>
            </a:endParaRPr>
          </a:p>
          <a:p>
            <a:endParaRPr lang="en-GB" sz="1100" dirty="0" smtClean="0">
              <a:latin typeface="Helvetica" panose="020B0604020202020204" pitchFamily="34" charset="0"/>
            </a:endParaRPr>
          </a:p>
          <a:p>
            <a:r>
              <a:rPr lang="en-GB" sz="1100" dirty="0" smtClean="0">
                <a:latin typeface="Helvetica" panose="020B0604020202020204" pitchFamily="34" charset="0"/>
              </a:rPr>
              <a:t>During May 2014 </a:t>
            </a:r>
            <a:r>
              <a:rPr lang="en-GB" sz="1100" dirty="0">
                <a:latin typeface="Helvetica" panose="020B0604020202020204" pitchFamily="34" charset="0"/>
              </a:rPr>
              <a:t>an average of </a:t>
            </a:r>
            <a:r>
              <a:rPr lang="en-GB" sz="1100" b="1" dirty="0" smtClean="0">
                <a:solidFill>
                  <a:srgbClr val="A760C6"/>
                </a:solidFill>
                <a:latin typeface="Helvetica" panose="020B0604020202020204" pitchFamily="34" charset="0"/>
              </a:rPr>
              <a:t>370 </a:t>
            </a:r>
            <a:r>
              <a:rPr lang="en-GB" sz="1100" dirty="0" smtClean="0">
                <a:latin typeface="Helvetica" panose="020B0604020202020204" pitchFamily="34" charset="0"/>
              </a:rPr>
              <a:t>purchases </a:t>
            </a:r>
            <a:r>
              <a:rPr lang="en-GB" sz="1100" dirty="0">
                <a:latin typeface="Helvetica" panose="020B0604020202020204" pitchFamily="34" charset="0"/>
              </a:rPr>
              <a:t>were made in the UK </a:t>
            </a:r>
            <a:r>
              <a:rPr lang="en-GB" sz="1100" b="1" dirty="0">
                <a:solidFill>
                  <a:srgbClr val="A760C6"/>
                </a:solidFill>
                <a:latin typeface="Helvetica" panose="020B0604020202020204" pitchFamily="34" charset="0"/>
              </a:rPr>
              <a:t>every second </a:t>
            </a:r>
            <a:r>
              <a:rPr lang="en-GB" sz="1100" dirty="0">
                <a:latin typeface="Helvetica" panose="020B0604020202020204" pitchFamily="34" charset="0"/>
              </a:rPr>
              <a:t>using debit and credit cards, based on figures from the UK Cards Association.</a:t>
            </a:r>
          </a:p>
          <a:p>
            <a:pPr marL="171450" lvl="0" indent="-171450">
              <a:buFont typeface="Arial" panose="020B0604020202020204" pitchFamily="34" charset="0"/>
              <a:buChar char="•"/>
            </a:pPr>
            <a:r>
              <a:rPr lang="en-GB" sz="1100" dirty="0">
                <a:latin typeface="Helvetica" panose="020B0604020202020204" pitchFamily="34" charset="0"/>
              </a:rPr>
              <a:t>An average of </a:t>
            </a:r>
            <a:r>
              <a:rPr lang="en-GB" sz="1100" b="1" dirty="0" smtClean="0">
                <a:solidFill>
                  <a:srgbClr val="A760C6"/>
                </a:solidFill>
                <a:latin typeface="Helvetica" panose="020B0604020202020204" pitchFamily="34" charset="0"/>
              </a:rPr>
              <a:t>£17,592</a:t>
            </a:r>
            <a:r>
              <a:rPr lang="en-GB" sz="1100" dirty="0" smtClean="0">
                <a:solidFill>
                  <a:srgbClr val="A760C6"/>
                </a:solidFill>
                <a:latin typeface="Helvetica" panose="020B0604020202020204" pitchFamily="34" charset="0"/>
              </a:rPr>
              <a:t> </a:t>
            </a:r>
            <a:r>
              <a:rPr lang="en-GB" sz="1100" dirty="0">
                <a:latin typeface="Helvetica" panose="020B0604020202020204" pitchFamily="34" charset="0"/>
              </a:rPr>
              <a:t>was spent every second using debit and credit cards.</a:t>
            </a:r>
          </a:p>
          <a:p>
            <a:pPr marL="171450" lvl="0" indent="-171450">
              <a:buFont typeface="Arial" panose="020B0604020202020204" pitchFamily="34" charset="0"/>
              <a:buChar char="•"/>
            </a:pPr>
            <a:r>
              <a:rPr lang="en-GB" sz="1100" dirty="0" smtClean="0">
                <a:latin typeface="Helvetica" panose="020B0604020202020204" pitchFamily="34" charset="0"/>
              </a:rPr>
              <a:t>Purchases using plastic cards were worth </a:t>
            </a:r>
            <a:r>
              <a:rPr lang="en-GB" sz="1100" b="1" dirty="0" smtClean="0">
                <a:solidFill>
                  <a:srgbClr val="A760C6"/>
                </a:solidFill>
                <a:latin typeface="Helvetica" panose="020B0604020202020204" pitchFamily="34" charset="0"/>
              </a:rPr>
              <a:t>£1.520 billion</a:t>
            </a:r>
            <a:r>
              <a:rPr lang="en-GB" sz="1100" dirty="0" smtClean="0">
                <a:solidFill>
                  <a:srgbClr val="A760C6"/>
                </a:solidFill>
                <a:latin typeface="Helvetica" panose="020B0604020202020204" pitchFamily="34" charset="0"/>
              </a:rPr>
              <a:t> </a:t>
            </a:r>
            <a:r>
              <a:rPr lang="en-GB" sz="1100" dirty="0" smtClean="0">
                <a:latin typeface="Helvetica" panose="020B0604020202020204" pitchFamily="34" charset="0"/>
              </a:rPr>
              <a:t>every day during May.</a:t>
            </a:r>
          </a:p>
          <a:p>
            <a:endParaRPr lang="en-GB" sz="1100" dirty="0">
              <a:solidFill>
                <a:srgbClr val="FF0000"/>
              </a:solidFill>
              <a:latin typeface="Helvetica" panose="020B0604020202020204" pitchFamily="34" charset="0"/>
            </a:endParaRPr>
          </a:p>
          <a:p>
            <a:r>
              <a:rPr lang="en-GB" sz="1100" dirty="0" smtClean="0">
                <a:latin typeface="Helvetica" panose="020B0604020202020204" pitchFamily="34" charset="0"/>
              </a:rPr>
              <a:t>Meanwhile</a:t>
            </a:r>
            <a:r>
              <a:rPr lang="en-GB" sz="1100" dirty="0">
                <a:latin typeface="Helvetica" panose="020B0604020202020204" pitchFamily="34" charset="0"/>
              </a:rPr>
              <a:t>, data from LINK shows that, on average, </a:t>
            </a:r>
            <a:r>
              <a:rPr lang="en-GB" sz="1100" b="1" dirty="0" smtClean="0">
                <a:solidFill>
                  <a:srgbClr val="A760C6"/>
                </a:solidFill>
                <a:latin typeface="Helvetica" panose="020B0604020202020204" pitchFamily="34" charset="0"/>
              </a:rPr>
              <a:t>104 </a:t>
            </a:r>
            <a:r>
              <a:rPr lang="en-GB" sz="1100" dirty="0" smtClean="0">
                <a:latin typeface="Helvetica" panose="020B0604020202020204" pitchFamily="34" charset="0"/>
              </a:rPr>
              <a:t>cash </a:t>
            </a:r>
            <a:r>
              <a:rPr lang="en-GB" sz="1100" dirty="0">
                <a:latin typeface="Helvetica" panose="020B0604020202020204" pitchFamily="34" charset="0"/>
              </a:rPr>
              <a:t>machine transactions (including balance enquiries and rejected transactions) were made </a:t>
            </a:r>
            <a:r>
              <a:rPr lang="en-GB" sz="1100" b="1" dirty="0">
                <a:solidFill>
                  <a:srgbClr val="A760C6"/>
                </a:solidFill>
                <a:latin typeface="Helvetica" panose="020B0604020202020204" pitchFamily="34" charset="0"/>
              </a:rPr>
              <a:t>every second </a:t>
            </a:r>
            <a:r>
              <a:rPr lang="en-GB" sz="1100" dirty="0" smtClean="0">
                <a:latin typeface="Helvetica" panose="020B0604020202020204" pitchFamily="34" charset="0"/>
              </a:rPr>
              <a:t>in June 2014.</a:t>
            </a:r>
            <a:endParaRPr lang="en-GB" sz="1100" dirty="0">
              <a:latin typeface="Helvetica" panose="020B0604020202020204" pitchFamily="34" charset="0"/>
            </a:endParaRPr>
          </a:p>
          <a:p>
            <a:pPr marL="171450" lvl="0" indent="-171450">
              <a:buFont typeface="Arial" panose="020B0604020202020204" pitchFamily="34" charset="0"/>
              <a:buChar char="•"/>
            </a:pPr>
            <a:r>
              <a:rPr lang="en-GB" sz="1100" dirty="0">
                <a:latin typeface="Helvetica" panose="020B0604020202020204" pitchFamily="34" charset="0"/>
              </a:rPr>
              <a:t>In total, cash machine transactions were worth an average of </a:t>
            </a:r>
            <a:r>
              <a:rPr lang="en-GB" sz="1100" b="1" dirty="0" smtClean="0">
                <a:solidFill>
                  <a:srgbClr val="A760C6"/>
                </a:solidFill>
                <a:latin typeface="Helvetica" panose="020B0604020202020204" pitchFamily="34" charset="0"/>
              </a:rPr>
              <a:t>£4,206 </a:t>
            </a:r>
            <a:r>
              <a:rPr lang="en-GB" sz="1100" dirty="0" smtClean="0">
                <a:latin typeface="Helvetica" panose="020B0604020202020204" pitchFamily="34" charset="0"/>
              </a:rPr>
              <a:t>per </a:t>
            </a:r>
            <a:r>
              <a:rPr lang="en-GB" sz="1100" dirty="0">
                <a:latin typeface="Helvetica" panose="020B0604020202020204" pitchFamily="34" charset="0"/>
              </a:rPr>
              <a:t>second in </a:t>
            </a:r>
            <a:r>
              <a:rPr lang="en-GB" sz="1100" dirty="0" smtClean="0">
                <a:latin typeface="Helvetica" panose="020B0604020202020204" pitchFamily="34" charset="0"/>
              </a:rPr>
              <a:t>May.</a:t>
            </a:r>
            <a:endParaRPr lang="en-GB" sz="1100" dirty="0">
              <a:latin typeface="Helvetica" panose="020B0604020202020204" pitchFamily="34" charset="0"/>
            </a:endParaRPr>
          </a:p>
          <a:p>
            <a:pPr marL="171450" lvl="0" indent="-171450">
              <a:buFont typeface="Arial" panose="020B0604020202020204" pitchFamily="34" charset="0"/>
              <a:buChar char="•"/>
            </a:pPr>
            <a:r>
              <a:rPr lang="en-GB" sz="1100" dirty="0">
                <a:latin typeface="Helvetica" panose="020B0604020202020204" pitchFamily="34" charset="0"/>
              </a:rPr>
              <a:t>LINK’s transaction figures do not include transactions or withdrawals made by customers at their own bank’s or building societies’ ATMs</a:t>
            </a:r>
            <a:r>
              <a:rPr lang="en-GB" sz="1100" dirty="0" smtClean="0">
                <a:latin typeface="Helvetica" panose="020B0604020202020204" pitchFamily="34" charset="0"/>
              </a:rPr>
              <a:t>.</a:t>
            </a:r>
            <a:endParaRPr lang="en-GB" sz="1100" dirty="0">
              <a:latin typeface="Helvetica" panose="020B0604020202020204" pitchFamily="34" charset="0"/>
            </a:endParaRPr>
          </a:p>
          <a:p>
            <a:pPr lvl="0"/>
            <a:endParaRPr lang="en-GB" sz="1100" dirty="0" smtClean="0">
              <a:solidFill>
                <a:srgbClr val="FF0000"/>
              </a:solidFill>
              <a:latin typeface="Helvetica" panose="020B0604020202020204" pitchFamily="34" charset="0"/>
            </a:endParaRPr>
          </a:p>
          <a:p>
            <a:pPr lvl="0"/>
            <a:r>
              <a:rPr lang="en-GB" sz="1100" b="1" dirty="0" smtClean="0">
                <a:latin typeface="Helvetica" panose="020B0604020202020204" pitchFamily="34" charset="0"/>
              </a:rPr>
              <a:t>What we buy</a:t>
            </a:r>
            <a:endParaRPr lang="en-GB" sz="1100" b="1" dirty="0">
              <a:latin typeface="Helvetica" panose="020B0604020202020204" pitchFamily="34" charset="0"/>
            </a:endParaRPr>
          </a:p>
          <a:p>
            <a:pPr lvl="0"/>
            <a:endParaRPr lang="en-GB" sz="1100" dirty="0">
              <a:solidFill>
                <a:srgbClr val="FF0000"/>
              </a:solidFill>
              <a:latin typeface="Helvetica" panose="020B0604020202020204" pitchFamily="34" charset="0"/>
            </a:endParaRPr>
          </a:p>
          <a:p>
            <a:pPr lvl="0"/>
            <a:r>
              <a:rPr lang="en-GB" sz="1100" dirty="0" smtClean="0">
                <a:latin typeface="Helvetica" panose="020B0604020202020204" pitchFamily="34" charset="0"/>
              </a:rPr>
              <a:t>In Q1 2014, households in the UK spent </a:t>
            </a:r>
            <a:r>
              <a:rPr lang="en-GB" sz="1100" b="1" dirty="0" smtClean="0">
                <a:solidFill>
                  <a:srgbClr val="A760C6"/>
                </a:solidFill>
                <a:latin typeface="Helvetica" panose="020B0604020202020204" pitchFamily="34" charset="0"/>
              </a:rPr>
              <a:t>£78.7m </a:t>
            </a:r>
            <a:r>
              <a:rPr lang="en-GB" sz="1100" dirty="0" smtClean="0">
                <a:latin typeface="Helvetica" panose="020B0604020202020204" pitchFamily="34" charset="0"/>
              </a:rPr>
              <a:t>a day on water, electricity and gas – or </a:t>
            </a:r>
            <a:r>
              <a:rPr lang="en-GB" sz="1100" b="1" dirty="0" smtClean="0">
                <a:solidFill>
                  <a:srgbClr val="A760C6"/>
                </a:solidFill>
                <a:latin typeface="Helvetica" panose="020B0604020202020204" pitchFamily="34" charset="0"/>
              </a:rPr>
              <a:t>£2.98</a:t>
            </a:r>
            <a:r>
              <a:rPr lang="en-GB" sz="1100" dirty="0" smtClean="0">
                <a:latin typeface="Helvetica" panose="020B0604020202020204" pitchFamily="34" charset="0"/>
              </a:rPr>
              <a:t> per household per day.</a:t>
            </a:r>
          </a:p>
          <a:p>
            <a:pPr lvl="0"/>
            <a:endParaRPr lang="en-GB" sz="1100" dirty="0">
              <a:solidFill>
                <a:srgbClr val="FF0000"/>
              </a:solidFill>
              <a:latin typeface="Helvetica" panose="020B0604020202020204" pitchFamily="34" charset="0"/>
            </a:endParaRPr>
          </a:p>
          <a:p>
            <a:r>
              <a:rPr lang="en-GB" sz="1100" dirty="0" smtClean="0">
                <a:latin typeface="Helvetica" panose="020B0604020202020204" pitchFamily="34" charset="0"/>
              </a:rPr>
              <a:t>In July 2014 </a:t>
            </a:r>
            <a:r>
              <a:rPr lang="en-GB" sz="1100" dirty="0">
                <a:latin typeface="Helvetica" panose="020B0604020202020204" pitchFamily="34" charset="0"/>
              </a:rPr>
              <a:t>the average price of unleaded petrol rose by </a:t>
            </a:r>
            <a:r>
              <a:rPr lang="en-GB" sz="1100" dirty="0" smtClean="0">
                <a:latin typeface="Helvetica" panose="020B0604020202020204" pitchFamily="34" charset="0"/>
              </a:rPr>
              <a:t>1.14ppl </a:t>
            </a:r>
            <a:r>
              <a:rPr lang="en-GB" sz="1100" dirty="0">
                <a:latin typeface="Helvetica" panose="020B0604020202020204" pitchFamily="34" charset="0"/>
              </a:rPr>
              <a:t>(pence per litre) to </a:t>
            </a:r>
            <a:r>
              <a:rPr lang="en-GB" sz="1100" dirty="0" smtClean="0">
                <a:latin typeface="Helvetica" panose="020B0604020202020204" pitchFamily="34" charset="0"/>
              </a:rPr>
              <a:t>131.61ppl</a:t>
            </a:r>
            <a:r>
              <a:rPr lang="en-GB" sz="1100" dirty="0">
                <a:latin typeface="Helvetica" panose="020B0604020202020204" pitchFamily="34" charset="0"/>
              </a:rPr>
              <a:t>.</a:t>
            </a:r>
          </a:p>
          <a:p>
            <a:pPr marL="171450" lvl="0" indent="-171450">
              <a:buFont typeface="Arial" panose="020B0604020202020204" pitchFamily="34" charset="0"/>
              <a:buChar char="•"/>
            </a:pPr>
            <a:r>
              <a:rPr lang="en-GB" sz="1100" dirty="0">
                <a:latin typeface="Helvetica" panose="020B0604020202020204" pitchFamily="34" charset="0"/>
              </a:rPr>
              <a:t>This meant it cost </a:t>
            </a:r>
            <a:r>
              <a:rPr lang="en-GB" sz="1100" b="1" dirty="0">
                <a:latin typeface="Helvetica" panose="020B0604020202020204" pitchFamily="34" charset="0"/>
              </a:rPr>
              <a:t>£</a:t>
            </a:r>
            <a:r>
              <a:rPr lang="en-GB" sz="1100" b="1" dirty="0" smtClean="0">
                <a:latin typeface="Helvetica" panose="020B0604020202020204" pitchFamily="34" charset="0"/>
              </a:rPr>
              <a:t>65.81 </a:t>
            </a:r>
            <a:r>
              <a:rPr lang="en-GB" sz="1100" dirty="0">
                <a:latin typeface="Helvetica" panose="020B0604020202020204" pitchFamily="34" charset="0"/>
              </a:rPr>
              <a:t>to fill a 50 litre unleaded tank.</a:t>
            </a:r>
          </a:p>
          <a:p>
            <a:pPr marL="171450" lvl="0" indent="-171450">
              <a:buFont typeface="Arial" panose="020B0604020202020204" pitchFamily="34" charset="0"/>
              <a:buChar char="•"/>
            </a:pPr>
            <a:r>
              <a:rPr lang="en-GB" sz="1100" dirty="0">
                <a:latin typeface="Helvetica" panose="020B0604020202020204" pitchFamily="34" charset="0"/>
              </a:rPr>
              <a:t>The average price of diesel fell by </a:t>
            </a:r>
            <a:r>
              <a:rPr lang="en-GB" sz="1100" dirty="0" smtClean="0">
                <a:latin typeface="Helvetica" panose="020B0604020202020204" pitchFamily="34" charset="0"/>
              </a:rPr>
              <a:t>0.38ppl </a:t>
            </a:r>
            <a:r>
              <a:rPr lang="en-GB" sz="1100" dirty="0">
                <a:latin typeface="Helvetica" panose="020B0604020202020204" pitchFamily="34" charset="0"/>
              </a:rPr>
              <a:t>to </a:t>
            </a:r>
            <a:r>
              <a:rPr lang="en-GB" sz="1100" dirty="0" smtClean="0">
                <a:latin typeface="Helvetica" panose="020B0604020202020204" pitchFamily="34" charset="0"/>
              </a:rPr>
              <a:t>136.08ppl</a:t>
            </a:r>
            <a:r>
              <a:rPr lang="en-GB" sz="1100" dirty="0">
                <a:latin typeface="Helvetica" panose="020B0604020202020204" pitchFamily="34" charset="0"/>
              </a:rPr>
              <a:t>.</a:t>
            </a:r>
          </a:p>
          <a:p>
            <a:pPr marL="171450" lvl="0" indent="-171450">
              <a:buFont typeface="Arial" panose="020B0604020202020204" pitchFamily="34" charset="0"/>
              <a:buChar char="•"/>
            </a:pPr>
            <a:r>
              <a:rPr lang="en-GB" sz="1100" dirty="0">
                <a:latin typeface="Helvetica" panose="020B0604020202020204" pitchFamily="34" charset="0"/>
              </a:rPr>
              <a:t>The cheapest unleaded petrol in the UK was in </a:t>
            </a:r>
            <a:r>
              <a:rPr lang="en-GB" sz="1100" dirty="0" smtClean="0">
                <a:latin typeface="Helvetica" panose="020B0604020202020204" pitchFamily="34" charset="0"/>
              </a:rPr>
              <a:t>Yorkshire and Humberside, </a:t>
            </a:r>
            <a:r>
              <a:rPr lang="en-GB" sz="1100" dirty="0">
                <a:latin typeface="Helvetica" panose="020B0604020202020204" pitchFamily="34" charset="0"/>
              </a:rPr>
              <a:t>at </a:t>
            </a:r>
            <a:r>
              <a:rPr lang="en-GB" sz="1100" dirty="0" smtClean="0">
                <a:latin typeface="Helvetica" panose="020B0604020202020204" pitchFamily="34" charset="0"/>
              </a:rPr>
              <a:t>131.2ppl</a:t>
            </a:r>
            <a:r>
              <a:rPr lang="en-GB" sz="1100" dirty="0">
                <a:latin typeface="Helvetica" panose="020B0604020202020204" pitchFamily="34" charset="0"/>
              </a:rPr>
              <a:t>.</a:t>
            </a:r>
          </a:p>
          <a:p>
            <a:r>
              <a:rPr lang="en-US" sz="1100" dirty="0">
                <a:solidFill>
                  <a:srgbClr val="FF0000"/>
                </a:solidFill>
                <a:latin typeface="Helvetica" panose="020B0604020202020204" pitchFamily="34" charset="0"/>
              </a:rPr>
              <a:t> </a:t>
            </a:r>
            <a:endParaRPr lang="en-GB" sz="1100" dirty="0">
              <a:solidFill>
                <a:srgbClr val="FF0000"/>
              </a:solidFill>
              <a:latin typeface="Helvetica" panose="020B0604020202020204" pitchFamily="34" charset="0"/>
            </a:endParaRPr>
          </a:p>
          <a:p>
            <a:r>
              <a:rPr lang="en-US" sz="1100" dirty="0" smtClean="0">
                <a:latin typeface="Helvetica" panose="020B0604020202020204" pitchFamily="34" charset="0"/>
              </a:rPr>
              <a:t>According </a:t>
            </a:r>
            <a:r>
              <a:rPr lang="en-US" sz="1100" dirty="0">
                <a:latin typeface="Helvetica" panose="020B0604020202020204" pitchFamily="34" charset="0"/>
              </a:rPr>
              <a:t>to the AA, it costs </a:t>
            </a:r>
            <a:r>
              <a:rPr lang="en-US" sz="1100" b="1" dirty="0">
                <a:latin typeface="Helvetica" panose="020B0604020202020204" pitchFamily="34" charset="0"/>
              </a:rPr>
              <a:t>51.60 pence per mile </a:t>
            </a:r>
            <a:r>
              <a:rPr lang="en-US" sz="1100" dirty="0">
                <a:latin typeface="Helvetica" panose="020B0604020202020204" pitchFamily="34" charset="0"/>
              </a:rPr>
              <a:t>to run a car. This is based on buying a new petrol car </a:t>
            </a:r>
            <a:r>
              <a:rPr lang="en-US" sz="1100" dirty="0" smtClean="0">
                <a:latin typeface="Helvetica" panose="020B0604020202020204" pitchFamily="34" charset="0"/>
              </a:rPr>
              <a:t>for between £13,000 and </a:t>
            </a:r>
            <a:r>
              <a:rPr lang="en-US" sz="1100" dirty="0">
                <a:latin typeface="Helvetica" panose="020B0604020202020204" pitchFamily="34" charset="0"/>
              </a:rPr>
              <a:t>£</a:t>
            </a:r>
            <a:r>
              <a:rPr lang="en-US" sz="1100" dirty="0" smtClean="0">
                <a:latin typeface="Helvetica" panose="020B0604020202020204" pitchFamily="34" charset="0"/>
              </a:rPr>
              <a:t>18,000, </a:t>
            </a:r>
            <a:r>
              <a:rPr lang="en-US" sz="1100" dirty="0">
                <a:latin typeface="Helvetica" panose="020B0604020202020204" pitchFamily="34" charset="0"/>
              </a:rPr>
              <a:t>replacing it after 4 </a:t>
            </a:r>
            <a:r>
              <a:rPr lang="en-US" sz="1100" dirty="0" smtClean="0">
                <a:latin typeface="Helvetica" panose="020B0604020202020204" pitchFamily="34" charset="0"/>
              </a:rPr>
              <a:t>years, </a:t>
            </a:r>
            <a:r>
              <a:rPr lang="en-US" sz="1100" dirty="0">
                <a:latin typeface="Helvetica" panose="020B0604020202020204" pitchFamily="34" charset="0"/>
              </a:rPr>
              <a:t>and averaging 10,000 miles per year.</a:t>
            </a:r>
            <a:endParaRPr lang="en-GB" sz="1100" dirty="0">
              <a:latin typeface="Helvetica" panose="020B0604020202020204" pitchFamily="34" charset="0"/>
            </a:endParaRPr>
          </a:p>
          <a:p>
            <a:pPr marL="171450" lvl="0" indent="-171450">
              <a:buFont typeface="Arial" panose="020B0604020202020204" pitchFamily="34" charset="0"/>
              <a:buChar char="•"/>
            </a:pPr>
            <a:r>
              <a:rPr lang="en-GB" sz="1100" dirty="0">
                <a:latin typeface="Helvetica" panose="020B0604020202020204" pitchFamily="34" charset="0"/>
              </a:rPr>
              <a:t>Do 30,000 miles per year in a car that cost less than £13,000 and the cost falls to 25.46ppm</a:t>
            </a:r>
          </a:p>
          <a:p>
            <a:pPr marL="171450" lvl="0" indent="-171450">
              <a:buFont typeface="Arial" panose="020B0604020202020204" pitchFamily="34" charset="0"/>
              <a:buChar char="•"/>
            </a:pPr>
            <a:r>
              <a:rPr lang="en-GB" sz="1100" dirty="0">
                <a:latin typeface="Helvetica" panose="020B0604020202020204" pitchFamily="34" charset="0"/>
              </a:rPr>
              <a:t>Do 5,000 miles per year and spend £25,000 - £32,000 on the vehicle and the cost soars to 126.04ppm.</a:t>
            </a:r>
          </a:p>
          <a:p>
            <a:r>
              <a:rPr lang="en-GB" sz="1100" dirty="0">
                <a:latin typeface="Helvetica" panose="020B0604020202020204" pitchFamily="34" charset="0"/>
              </a:rPr>
              <a:t>  </a:t>
            </a:r>
          </a:p>
          <a:p>
            <a:r>
              <a:rPr lang="en-GB" sz="1100" dirty="0" smtClean="0">
                <a:latin typeface="Helvetica" panose="020B0604020202020204" pitchFamily="34" charset="0"/>
              </a:rPr>
              <a:t>LV’s ‘Cost of a Child’ report estimates that parents now spend a record </a:t>
            </a:r>
            <a:r>
              <a:rPr lang="en-GB" sz="1100" b="1" dirty="0">
                <a:latin typeface="Helvetica" panose="020B0604020202020204" pitchFamily="34" charset="0"/>
              </a:rPr>
              <a:t>£227,266 </a:t>
            </a:r>
            <a:r>
              <a:rPr lang="en-GB" sz="1100" dirty="0" smtClean="0">
                <a:latin typeface="Helvetica" panose="020B0604020202020204" pitchFamily="34" charset="0"/>
              </a:rPr>
              <a:t>on raising </a:t>
            </a:r>
            <a:r>
              <a:rPr lang="en-GB" sz="1100" dirty="0">
                <a:latin typeface="Helvetica" panose="020B0604020202020204" pitchFamily="34" charset="0"/>
              </a:rPr>
              <a:t>a child to their 21</a:t>
            </a:r>
            <a:r>
              <a:rPr lang="en-GB" sz="1100" baseline="30000" dirty="0">
                <a:latin typeface="Helvetica" panose="020B0604020202020204" pitchFamily="34" charset="0"/>
              </a:rPr>
              <a:t>st</a:t>
            </a:r>
            <a:r>
              <a:rPr lang="en-GB" sz="1100" dirty="0">
                <a:latin typeface="Helvetica" panose="020B0604020202020204" pitchFamily="34" charset="0"/>
              </a:rPr>
              <a:t> </a:t>
            </a:r>
            <a:r>
              <a:rPr lang="en-GB" sz="1100" dirty="0" smtClean="0">
                <a:latin typeface="Helvetica" panose="020B0604020202020204" pitchFamily="34" charset="0"/>
              </a:rPr>
              <a:t>birthday - </a:t>
            </a:r>
            <a:r>
              <a:rPr lang="en-GB" sz="1100" b="1" dirty="0" smtClean="0">
                <a:solidFill>
                  <a:srgbClr val="A760C6"/>
                </a:solidFill>
                <a:latin typeface="Helvetica" panose="020B0604020202020204" pitchFamily="34" charset="0"/>
              </a:rPr>
              <a:t>£29.65 a day</a:t>
            </a:r>
            <a:r>
              <a:rPr lang="en-GB" sz="1100" dirty="0" smtClean="0">
                <a:latin typeface="Helvetica" panose="020B0604020202020204" pitchFamily="34" charset="0"/>
              </a:rPr>
              <a:t>. This </a:t>
            </a:r>
            <a:r>
              <a:rPr lang="en-GB" sz="1100" dirty="0">
                <a:latin typeface="Helvetica" panose="020B0604020202020204" pitchFamily="34" charset="0"/>
              </a:rPr>
              <a:t>is up 2.2% compared to last year, and has increased 61.9% since the study first began in 2003</a:t>
            </a:r>
            <a:r>
              <a:rPr lang="en-GB" sz="1100" dirty="0" smtClean="0">
                <a:latin typeface="Helvetica" panose="020B0604020202020204" pitchFamily="34" charset="0"/>
              </a:rPr>
              <a:t>.</a:t>
            </a:r>
          </a:p>
          <a:p>
            <a:pPr marL="171450" indent="-171450">
              <a:buFont typeface="Arial" panose="020B0604020202020204" pitchFamily="34" charset="0"/>
              <a:buChar char="•"/>
            </a:pPr>
            <a:r>
              <a:rPr lang="en-GB" sz="1100" dirty="0" smtClean="0">
                <a:latin typeface="Helvetica" panose="020B0604020202020204" pitchFamily="34" charset="0"/>
              </a:rPr>
              <a:t>Education </a:t>
            </a:r>
            <a:r>
              <a:rPr lang="en-GB" sz="1100" dirty="0">
                <a:latin typeface="Helvetica" panose="020B0604020202020204" pitchFamily="34" charset="0"/>
              </a:rPr>
              <a:t>and childcare </a:t>
            </a:r>
            <a:r>
              <a:rPr lang="en-GB" sz="1100" dirty="0" smtClean="0">
                <a:latin typeface="Helvetica" panose="020B0604020202020204" pitchFamily="34" charset="0"/>
              </a:rPr>
              <a:t>are the main areas </a:t>
            </a:r>
            <a:r>
              <a:rPr lang="en-GB" sz="1100" dirty="0">
                <a:latin typeface="Helvetica" panose="020B0604020202020204" pitchFamily="34" charset="0"/>
              </a:rPr>
              <a:t>of expenditure, costing </a:t>
            </a:r>
            <a:r>
              <a:rPr lang="en-GB" sz="1100" dirty="0" smtClean="0">
                <a:latin typeface="Helvetica" panose="020B0604020202020204" pitchFamily="34" charset="0"/>
              </a:rPr>
              <a:t>£</a:t>
            </a:r>
            <a:r>
              <a:rPr lang="en-GB" sz="1100" dirty="0">
                <a:latin typeface="Helvetica" panose="020B0604020202020204" pitchFamily="34" charset="0"/>
              </a:rPr>
              <a:t>73,803 and £</a:t>
            </a:r>
            <a:r>
              <a:rPr lang="en-GB" sz="1100" dirty="0" smtClean="0">
                <a:latin typeface="Helvetica" panose="020B0604020202020204" pitchFamily="34" charset="0"/>
              </a:rPr>
              <a:t>66,113.</a:t>
            </a:r>
          </a:p>
          <a:p>
            <a:pPr marL="171450" lvl="0" indent="-171450">
              <a:buFont typeface="Arial" panose="020B0604020202020204" pitchFamily="34" charset="0"/>
              <a:buChar char="•"/>
            </a:pPr>
            <a:r>
              <a:rPr lang="en-GB" sz="1100" dirty="0" smtClean="0">
                <a:latin typeface="Helvetica" panose="020B0604020202020204" pitchFamily="34" charset="0"/>
              </a:rPr>
              <a:t>The </a:t>
            </a:r>
            <a:r>
              <a:rPr lang="en-GB" sz="1100" dirty="0">
                <a:latin typeface="Helvetica" panose="020B0604020202020204" pitchFamily="34" charset="0"/>
              </a:rPr>
              <a:t>cost of education (including uniforms, after-school clubs and university costs) has increased 126.4% since 2003, while the cost of childcare has risen by 66.9%.</a:t>
            </a:r>
          </a:p>
          <a:p>
            <a:pPr marL="171450" lvl="0" indent="-171450">
              <a:buFont typeface="Arial" panose="020B0604020202020204" pitchFamily="34" charset="0"/>
              <a:buChar char="•"/>
            </a:pPr>
            <a:r>
              <a:rPr lang="en-GB" sz="1100" dirty="0">
                <a:latin typeface="Helvetica" panose="020B0604020202020204" pitchFamily="34" charset="0"/>
              </a:rPr>
              <a:t>Parents now spend 28% of their annual income on raising a child</a:t>
            </a:r>
            <a:r>
              <a:rPr lang="en-GB" sz="1100" dirty="0" smtClean="0">
                <a:latin typeface="Helvetica" panose="020B0604020202020204" pitchFamily="34" charset="0"/>
              </a:rPr>
              <a:t>.</a:t>
            </a:r>
          </a:p>
        </p:txBody>
      </p:sp>
      <p:sp>
        <p:nvSpPr>
          <p:cNvPr id="9" name="TextBox 8"/>
          <p:cNvSpPr txBox="1"/>
          <p:nvPr/>
        </p:nvSpPr>
        <p:spPr>
          <a:xfrm>
            <a:off x="6388100" y="8830188"/>
            <a:ext cx="382663" cy="276999"/>
          </a:xfrm>
          <a:prstGeom prst="rect">
            <a:avLst/>
          </a:prstGeom>
          <a:noFill/>
        </p:spPr>
        <p:txBody>
          <a:bodyPr wrap="square" rtlCol="0">
            <a:spAutoFit/>
          </a:bodyPr>
          <a:lstStyle/>
          <a:p>
            <a:r>
              <a:rPr lang="en-GB" sz="1200" dirty="0" smtClean="0">
                <a:latin typeface="Helvetica" panose="020B0604020202020204" pitchFamily="34" charset="0"/>
              </a:rPr>
              <a:t>13</a:t>
            </a:r>
            <a:endParaRPr lang="en-GB" sz="1200" dirty="0">
              <a:latin typeface="Helvetica" panose="020B0604020202020204" pitchFamily="34" charset="0"/>
            </a:endParaRPr>
          </a:p>
        </p:txBody>
      </p:sp>
    </p:spTree>
    <p:extLst>
      <p:ext uri="{BB962C8B-B14F-4D97-AF65-F5344CB8AC3E}">
        <p14:creationId xmlns:p14="http://schemas.microsoft.com/office/powerpoint/2010/main" val="2704399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unge-Background-grey.png"/>
          <p:cNvPicPr>
            <a:picLocks noChangeAspect="1"/>
          </p:cNvPicPr>
          <p:nvPr/>
        </p:nvPicPr>
        <p:blipFill>
          <a:blip r:embed="rId2">
            <a:alphaModFix amt="21000"/>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cxnSp>
        <p:nvCxnSpPr>
          <p:cNvPr id="4" name="Straight Connector 3"/>
          <p:cNvCxnSpPr/>
          <p:nvPr/>
        </p:nvCxnSpPr>
        <p:spPr>
          <a:xfrm>
            <a:off x="234951" y="8293577"/>
            <a:ext cx="6388100" cy="0"/>
          </a:xfrm>
          <a:prstGeom prst="line">
            <a:avLst/>
          </a:prstGeom>
          <a:ln w="6350"/>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957424" y="8593415"/>
            <a:ext cx="2793896" cy="276999"/>
          </a:xfrm>
          <a:prstGeom prst="rect">
            <a:avLst/>
          </a:prstGeom>
          <a:noFill/>
        </p:spPr>
        <p:txBody>
          <a:bodyPr wrap="square" rtlCol="0">
            <a:spAutoFit/>
          </a:bodyPr>
          <a:lstStyle/>
          <a:p>
            <a:pPr algn="r"/>
            <a:r>
              <a:rPr lang="en-US" sz="1200" b="1" dirty="0" smtClean="0">
                <a:latin typeface="Helvetica"/>
                <a:cs typeface="Helvetica"/>
              </a:rPr>
              <a:t>www.themoneycharity.org.uk</a:t>
            </a:r>
            <a:endParaRPr lang="en-US" sz="1200" b="1" dirty="0">
              <a:latin typeface="Helvetica"/>
              <a:cs typeface="Helvetica"/>
            </a:endParaRPr>
          </a:p>
        </p:txBody>
      </p:sp>
      <p:pic>
        <p:nvPicPr>
          <p:cNvPr id="6" name="Picture 2" descr="C:\Users\Lauren\Dropbox\TMC brand\Logos\TMC_logo_Horizontal_Bla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35" y="8254523"/>
            <a:ext cx="3509495" cy="88947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05994" y="455691"/>
            <a:ext cx="4899659" cy="461665"/>
          </a:xfrm>
          <a:prstGeom prst="rect">
            <a:avLst/>
          </a:prstGeom>
          <a:noFill/>
        </p:spPr>
        <p:txBody>
          <a:bodyPr wrap="square" rtlCol="0">
            <a:spAutoFit/>
          </a:bodyPr>
          <a:lstStyle/>
          <a:p>
            <a:pPr algn="ctr"/>
            <a:r>
              <a:rPr lang="en-GB" sz="2400" b="1" dirty="0" smtClean="0">
                <a:latin typeface="Helvetica" panose="020B0604020202020204" pitchFamily="34" charset="0"/>
              </a:rPr>
              <a:t>5. Spending and loans</a:t>
            </a:r>
            <a:endParaRPr lang="en-GB" sz="2400" b="1" dirty="0">
              <a:latin typeface="Helvetica" panose="020B0604020202020204" pitchFamily="34" charset="0"/>
            </a:endParaRPr>
          </a:p>
        </p:txBody>
      </p:sp>
      <p:pic>
        <p:nvPicPr>
          <p:cNvPr id="8" name="Picture 2" descr="http://themoneycharity.org.uk/assets/img/stat-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951" y="150891"/>
            <a:ext cx="1726886" cy="1670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34952" y="1939753"/>
            <a:ext cx="6388100" cy="1954381"/>
          </a:xfrm>
          <a:prstGeom prst="rect">
            <a:avLst/>
          </a:prstGeom>
          <a:noFill/>
        </p:spPr>
        <p:txBody>
          <a:bodyPr wrap="square" rtlCol="0">
            <a:spAutoFit/>
          </a:bodyPr>
          <a:lstStyle/>
          <a:p>
            <a:r>
              <a:rPr lang="en-GB" sz="1100" b="1" dirty="0" smtClean="0">
                <a:latin typeface="Helvetica" panose="020B0604020202020204" pitchFamily="34" charset="0"/>
              </a:rPr>
              <a:t>The cost of credit</a:t>
            </a:r>
          </a:p>
          <a:p>
            <a:endParaRPr lang="en-GB" sz="1100" b="1" dirty="0">
              <a:latin typeface="Helvetica" panose="020B0604020202020204" pitchFamily="34" charset="0"/>
            </a:endParaRPr>
          </a:p>
          <a:p>
            <a:r>
              <a:rPr lang="en-GB" sz="1100" dirty="0">
                <a:latin typeface="Helvetica" panose="020B0604020202020204" pitchFamily="34" charset="0"/>
              </a:rPr>
              <a:t>The average interest rate on credit card lending was </a:t>
            </a:r>
            <a:r>
              <a:rPr lang="en-GB" sz="1100" b="1" dirty="0" smtClean="0">
                <a:latin typeface="Helvetica" panose="020B0604020202020204" pitchFamily="34" charset="0"/>
              </a:rPr>
              <a:t>17.37% </a:t>
            </a:r>
            <a:r>
              <a:rPr lang="en-GB" sz="1100" dirty="0">
                <a:latin typeface="Helvetica" panose="020B0604020202020204" pitchFamily="34" charset="0"/>
              </a:rPr>
              <a:t>in </a:t>
            </a:r>
            <a:r>
              <a:rPr lang="en-GB" sz="1100" dirty="0" smtClean="0">
                <a:latin typeface="Helvetica" panose="020B0604020202020204" pitchFamily="34" charset="0"/>
              </a:rPr>
              <a:t>June. </a:t>
            </a:r>
            <a:r>
              <a:rPr lang="en-GB" sz="1100" dirty="0">
                <a:latin typeface="Helvetica" panose="020B0604020202020204" pitchFamily="34" charset="0"/>
              </a:rPr>
              <a:t>This is </a:t>
            </a:r>
            <a:r>
              <a:rPr lang="en-GB" sz="1100" b="1" dirty="0" smtClean="0">
                <a:solidFill>
                  <a:srgbClr val="A760C6"/>
                </a:solidFill>
                <a:latin typeface="Helvetica" panose="020B0604020202020204" pitchFamily="34" charset="0"/>
              </a:rPr>
              <a:t>16.87%</a:t>
            </a:r>
            <a:r>
              <a:rPr lang="en-GB" sz="1100" dirty="0" smtClean="0">
                <a:solidFill>
                  <a:srgbClr val="A760C6"/>
                </a:solidFill>
                <a:latin typeface="Helvetica" panose="020B0604020202020204" pitchFamily="34" charset="0"/>
              </a:rPr>
              <a:t> </a:t>
            </a:r>
            <a:r>
              <a:rPr lang="en-GB" sz="1100" dirty="0">
                <a:latin typeface="Helvetica" panose="020B0604020202020204" pitchFamily="34" charset="0"/>
              </a:rPr>
              <a:t>above the Bank of England Base Rate (0.5%). </a:t>
            </a:r>
            <a:endParaRPr lang="en-GB" sz="1100" dirty="0" smtClean="0">
              <a:latin typeface="Helvetica" panose="020B0604020202020204" pitchFamily="34" charset="0"/>
            </a:endParaRPr>
          </a:p>
          <a:p>
            <a:pPr lvl="0"/>
            <a:endParaRPr lang="en-GB" sz="1100" dirty="0" smtClean="0">
              <a:solidFill>
                <a:srgbClr val="FF0000"/>
              </a:solidFill>
              <a:latin typeface="Helvetica" panose="020B0604020202020204" pitchFamily="34" charset="0"/>
            </a:endParaRPr>
          </a:p>
          <a:p>
            <a:pPr lvl="0"/>
            <a:r>
              <a:rPr lang="en-GB" sz="1100" dirty="0" smtClean="0">
                <a:latin typeface="Helvetica" panose="020B0604020202020204" pitchFamily="34" charset="0"/>
              </a:rPr>
              <a:t>British </a:t>
            </a:r>
            <a:r>
              <a:rPr lang="en-GB" sz="1100" dirty="0">
                <a:latin typeface="Helvetica" panose="020B0604020202020204" pitchFamily="34" charset="0"/>
              </a:rPr>
              <a:t>Bankers Association figures show that </a:t>
            </a:r>
            <a:r>
              <a:rPr lang="en-GB" sz="1100" dirty="0" smtClean="0">
                <a:latin typeface="Helvetica" panose="020B0604020202020204" pitchFamily="34" charset="0"/>
              </a:rPr>
              <a:t>58.9% </a:t>
            </a:r>
            <a:r>
              <a:rPr lang="en-GB" sz="1100" dirty="0">
                <a:latin typeface="Helvetica" panose="020B0604020202020204" pitchFamily="34" charset="0"/>
              </a:rPr>
              <a:t>of credit card balances were bearing interest in </a:t>
            </a:r>
            <a:r>
              <a:rPr lang="en-GB" sz="1100" dirty="0" smtClean="0">
                <a:latin typeface="Helvetica" panose="020B0604020202020204" pitchFamily="34" charset="0"/>
              </a:rPr>
              <a:t>May 2014.</a:t>
            </a:r>
          </a:p>
          <a:p>
            <a:pPr marL="171450" lvl="0" indent="-171450">
              <a:buFont typeface="Arial" panose="020B0604020202020204" pitchFamily="34" charset="0"/>
              <a:buChar char="•"/>
            </a:pPr>
            <a:endParaRPr lang="en-GB" sz="1100" dirty="0">
              <a:solidFill>
                <a:srgbClr val="FF0000"/>
              </a:solidFill>
              <a:latin typeface="Helvetica" panose="020B0604020202020204" pitchFamily="34" charset="0"/>
            </a:endParaRPr>
          </a:p>
          <a:p>
            <a:pPr lvl="0"/>
            <a:r>
              <a:rPr lang="en-GB" sz="1100" dirty="0" smtClean="0">
                <a:latin typeface="Helvetica" panose="020B0604020202020204" pitchFamily="34" charset="0"/>
              </a:rPr>
              <a:t>The average APR for a £5,000 personal loan is 9.78%, according to the Bank of England. For a £10,000 loan it’s £5.23%, while the average rate for an overdraft is 19.66%</a:t>
            </a:r>
            <a:endParaRPr lang="en-GB" sz="1100" dirty="0">
              <a:latin typeface="Helvetica" panose="020B0604020202020204" pitchFamily="34" charset="0"/>
            </a:endParaRPr>
          </a:p>
          <a:p>
            <a:endParaRPr lang="en-GB" sz="1100" b="1" dirty="0">
              <a:latin typeface="Helvetica" panose="020B0604020202020204" pitchFamily="34" charset="0"/>
            </a:endParaRPr>
          </a:p>
        </p:txBody>
      </p:sp>
      <p:sp>
        <p:nvSpPr>
          <p:cNvPr id="12" name="Rectangle 11"/>
          <p:cNvSpPr/>
          <p:nvPr/>
        </p:nvSpPr>
        <p:spPr>
          <a:xfrm>
            <a:off x="1714500" y="7970834"/>
            <a:ext cx="3429000" cy="261610"/>
          </a:xfrm>
          <a:prstGeom prst="rect">
            <a:avLst/>
          </a:prstGeom>
        </p:spPr>
        <p:txBody>
          <a:bodyPr>
            <a:spAutoFit/>
          </a:bodyPr>
          <a:lstStyle/>
          <a:p>
            <a:pPr algn="ctr"/>
            <a:r>
              <a:rPr lang="en-GB" sz="1100" b="1" dirty="0">
                <a:latin typeface="Helvetica" panose="020B0604020202020204" pitchFamily="34" charset="0"/>
              </a:rPr>
              <a:t>Based on Bank of England Data</a:t>
            </a:r>
            <a:endParaRPr lang="en-GB" sz="1100" dirty="0">
              <a:latin typeface="Helvetica" panose="020B0604020202020204" pitchFamily="34" charset="0"/>
            </a:endParaRPr>
          </a:p>
        </p:txBody>
      </p:sp>
      <p:sp>
        <p:nvSpPr>
          <p:cNvPr id="13" name="TextBox 12"/>
          <p:cNvSpPr txBox="1"/>
          <p:nvPr/>
        </p:nvSpPr>
        <p:spPr>
          <a:xfrm>
            <a:off x="6388100" y="8830188"/>
            <a:ext cx="382663" cy="276999"/>
          </a:xfrm>
          <a:prstGeom prst="rect">
            <a:avLst/>
          </a:prstGeom>
          <a:noFill/>
        </p:spPr>
        <p:txBody>
          <a:bodyPr wrap="square" rtlCol="0">
            <a:spAutoFit/>
          </a:bodyPr>
          <a:lstStyle/>
          <a:p>
            <a:r>
              <a:rPr lang="en-GB" sz="1200" dirty="0" smtClean="0">
                <a:latin typeface="Helvetica" panose="020B0604020202020204" pitchFamily="34" charset="0"/>
              </a:rPr>
              <a:t>14</a:t>
            </a:r>
            <a:endParaRPr lang="en-GB" sz="1200" dirty="0">
              <a:latin typeface="Helvetica" panose="020B0604020202020204" pitchFamily="34" charset="0"/>
            </a:endParaRPr>
          </a:p>
        </p:txBody>
      </p:sp>
      <p:graphicFrame>
        <p:nvGraphicFramePr>
          <p:cNvPr id="17" name="Chart 16"/>
          <p:cNvGraphicFramePr>
            <a:graphicFrameLocks/>
          </p:cNvGraphicFramePr>
          <p:nvPr>
            <p:extLst>
              <p:ext uri="{D42A27DB-BD31-4B8C-83A1-F6EECF244321}">
                <p14:modId xmlns:p14="http://schemas.microsoft.com/office/powerpoint/2010/main" val="1404406938"/>
              </p:ext>
            </p:extLst>
          </p:nvPr>
        </p:nvGraphicFramePr>
        <p:xfrm>
          <a:off x="234254" y="3915466"/>
          <a:ext cx="6345177" cy="39039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16253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unge-Background-grey.png"/>
          <p:cNvPicPr>
            <a:picLocks noChangeAspect="1"/>
          </p:cNvPicPr>
          <p:nvPr/>
        </p:nvPicPr>
        <p:blipFill>
          <a:blip r:embed="rId3">
            <a:alphaModFix amt="21000"/>
            <a:extLst>
              <a:ext uri="{28A0092B-C50C-407E-A947-70E740481C1C}">
                <a14:useLocalDpi xmlns:a14="http://schemas.microsoft.com/office/drawing/2010/main" val="0"/>
              </a:ext>
            </a:extLst>
          </a:blip>
          <a:stretch>
            <a:fillRect/>
          </a:stretch>
        </p:blipFill>
        <p:spPr>
          <a:xfrm>
            <a:off x="-2540" y="0"/>
            <a:ext cx="6858000" cy="9144000"/>
          </a:xfrm>
          <a:prstGeom prst="rect">
            <a:avLst/>
          </a:prstGeom>
        </p:spPr>
      </p:pic>
      <p:cxnSp>
        <p:nvCxnSpPr>
          <p:cNvPr id="11" name="Straight Connector 10"/>
          <p:cNvCxnSpPr/>
          <p:nvPr/>
        </p:nvCxnSpPr>
        <p:spPr>
          <a:xfrm>
            <a:off x="234951" y="8293577"/>
            <a:ext cx="6388100" cy="0"/>
          </a:xfrm>
          <a:prstGeom prst="line">
            <a:avLst/>
          </a:prstGeom>
          <a:ln w="6350"/>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3957424" y="8593415"/>
            <a:ext cx="2793896" cy="276999"/>
          </a:xfrm>
          <a:prstGeom prst="rect">
            <a:avLst/>
          </a:prstGeom>
          <a:noFill/>
        </p:spPr>
        <p:txBody>
          <a:bodyPr wrap="square" rtlCol="0">
            <a:spAutoFit/>
          </a:bodyPr>
          <a:lstStyle/>
          <a:p>
            <a:pPr algn="r"/>
            <a:r>
              <a:rPr lang="en-US" sz="1200" b="1" dirty="0" smtClean="0">
                <a:latin typeface="Helvetica"/>
                <a:cs typeface="Helvetica"/>
              </a:rPr>
              <a:t>www.themoneycharity.org.uk</a:t>
            </a:r>
            <a:endParaRPr lang="en-US" sz="1200" b="1" dirty="0">
              <a:latin typeface="Helvetica"/>
              <a:cs typeface="Helvetica"/>
            </a:endParaRPr>
          </a:p>
        </p:txBody>
      </p:sp>
      <p:sp>
        <p:nvSpPr>
          <p:cNvPr id="6" name="TextBox 5"/>
          <p:cNvSpPr txBox="1"/>
          <p:nvPr/>
        </p:nvSpPr>
        <p:spPr>
          <a:xfrm>
            <a:off x="2001050" y="521732"/>
            <a:ext cx="4520398" cy="461665"/>
          </a:xfrm>
          <a:prstGeom prst="rect">
            <a:avLst/>
          </a:prstGeom>
          <a:noFill/>
        </p:spPr>
        <p:txBody>
          <a:bodyPr wrap="square" rtlCol="0">
            <a:spAutoFit/>
          </a:bodyPr>
          <a:lstStyle/>
          <a:p>
            <a:pPr algn="ctr"/>
            <a:r>
              <a:rPr lang="en-GB" sz="2400" b="1" dirty="0" smtClean="0">
                <a:latin typeface="Helvetica" panose="020B0604020202020204" pitchFamily="34" charset="0"/>
              </a:rPr>
              <a:t>6. The bigger picture</a:t>
            </a:r>
            <a:endParaRPr lang="en-GB" sz="2400" b="1" dirty="0">
              <a:latin typeface="Helvetica" panose="020B0604020202020204" pitchFamily="34" charset="0"/>
            </a:endParaRPr>
          </a:p>
        </p:txBody>
      </p:sp>
      <p:pic>
        <p:nvPicPr>
          <p:cNvPr id="2" name="Picture 2" descr="C:\Users\Lauren\Dropbox\TMC brand\Logos\TMC_logo_Horizontal_Blac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35" y="8254523"/>
            <a:ext cx="3509495" cy="88947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5899" y="2233136"/>
            <a:ext cx="6407149" cy="5339923"/>
          </a:xfrm>
          <a:prstGeom prst="rect">
            <a:avLst/>
          </a:prstGeom>
        </p:spPr>
        <p:txBody>
          <a:bodyPr wrap="square">
            <a:spAutoFit/>
          </a:bodyPr>
          <a:lstStyle/>
          <a:p>
            <a:r>
              <a:rPr lang="en-GB" sz="1100" dirty="0">
                <a:latin typeface="Helvetica" panose="020B0604020202020204" pitchFamily="34" charset="0"/>
              </a:rPr>
              <a:t>The UK economy </a:t>
            </a:r>
            <a:r>
              <a:rPr lang="en-GB" sz="1100" b="1" dirty="0">
                <a:latin typeface="Helvetica" panose="020B0604020202020204" pitchFamily="34" charset="0"/>
              </a:rPr>
              <a:t>grew by 0.8%</a:t>
            </a:r>
            <a:r>
              <a:rPr lang="en-GB" sz="1100" dirty="0">
                <a:latin typeface="Helvetica" panose="020B0604020202020204" pitchFamily="34" charset="0"/>
              </a:rPr>
              <a:t> in the </a:t>
            </a:r>
            <a:r>
              <a:rPr lang="en-GB" sz="1100" dirty="0" smtClean="0">
                <a:latin typeface="Helvetica" panose="020B0604020202020204" pitchFamily="34" charset="0"/>
              </a:rPr>
              <a:t>second quarter </a:t>
            </a:r>
            <a:r>
              <a:rPr lang="en-GB" sz="1100" dirty="0">
                <a:latin typeface="Helvetica" panose="020B0604020202020204" pitchFamily="34" charset="0"/>
              </a:rPr>
              <a:t>of 2014, according to latest estimates from the Office of National Statistics</a:t>
            </a:r>
            <a:r>
              <a:rPr lang="en-GB" sz="1100" dirty="0" smtClean="0">
                <a:latin typeface="Helvetica" panose="020B0604020202020204" pitchFamily="34" charset="0"/>
              </a:rPr>
              <a:t>.</a:t>
            </a:r>
          </a:p>
          <a:p>
            <a:endParaRPr lang="en-GB" sz="1100" dirty="0">
              <a:solidFill>
                <a:srgbClr val="FF0000"/>
              </a:solidFill>
              <a:latin typeface="Helvetica" panose="020B0604020202020204" pitchFamily="34" charset="0"/>
            </a:endParaRPr>
          </a:p>
          <a:p>
            <a:r>
              <a:rPr lang="en-GB" sz="1100" dirty="0">
                <a:latin typeface="Helvetica" panose="020B0604020202020204" pitchFamily="34" charset="0"/>
              </a:rPr>
              <a:t>CPI (Consumer Prices Index) annual inflation stood at </a:t>
            </a:r>
            <a:r>
              <a:rPr lang="en-GB" sz="1100" b="1" dirty="0" smtClean="0">
                <a:latin typeface="Helvetica" panose="020B0604020202020204" pitchFamily="34" charset="0"/>
              </a:rPr>
              <a:t>1.9%</a:t>
            </a:r>
            <a:r>
              <a:rPr lang="en-GB" sz="1100" dirty="0" smtClean="0">
                <a:latin typeface="Helvetica" panose="020B0604020202020204" pitchFamily="34" charset="0"/>
              </a:rPr>
              <a:t> </a:t>
            </a:r>
            <a:r>
              <a:rPr lang="en-GB" sz="1100" dirty="0">
                <a:latin typeface="Helvetica" panose="020B0604020202020204" pitchFamily="34" charset="0"/>
              </a:rPr>
              <a:t>in </a:t>
            </a:r>
            <a:r>
              <a:rPr lang="en-GB" sz="1100" dirty="0" smtClean="0">
                <a:latin typeface="Helvetica" panose="020B0604020202020204" pitchFamily="34" charset="0"/>
              </a:rPr>
              <a:t>June, </a:t>
            </a:r>
            <a:r>
              <a:rPr lang="en-GB" sz="1100" dirty="0">
                <a:latin typeface="Helvetica" panose="020B0604020202020204" pitchFamily="34" charset="0"/>
              </a:rPr>
              <a:t>up from </a:t>
            </a:r>
            <a:r>
              <a:rPr lang="en-GB" sz="1100" dirty="0" smtClean="0">
                <a:latin typeface="Helvetica" panose="020B0604020202020204" pitchFamily="34" charset="0"/>
              </a:rPr>
              <a:t>1.5% </a:t>
            </a:r>
            <a:r>
              <a:rPr lang="en-GB" sz="1100" dirty="0">
                <a:latin typeface="Helvetica" panose="020B0604020202020204" pitchFamily="34" charset="0"/>
              </a:rPr>
              <a:t>in </a:t>
            </a:r>
            <a:r>
              <a:rPr lang="en-GB" sz="1100" dirty="0" smtClean="0">
                <a:latin typeface="Helvetica" panose="020B0604020202020204" pitchFamily="34" charset="0"/>
              </a:rPr>
              <a:t>May.</a:t>
            </a:r>
          </a:p>
          <a:p>
            <a:endParaRPr lang="en-GB" sz="1100" dirty="0">
              <a:latin typeface="Helvetica" panose="020B0604020202020204" pitchFamily="34" charset="0"/>
            </a:endParaRPr>
          </a:p>
          <a:p>
            <a:r>
              <a:rPr lang="en-GB" sz="1100" dirty="0" smtClean="0">
                <a:latin typeface="Helvetica" panose="020B0604020202020204" pitchFamily="34" charset="0"/>
              </a:rPr>
              <a:t>In the three months to May 2014 pay including bonuses was up by 0.3% from a year ago – this is 0.7% if bonuses aren’t included. Average weekly pay was £478, or £449 excluding bonuses – an annual salary of</a:t>
            </a:r>
            <a:r>
              <a:rPr lang="en-GB" sz="1100" dirty="0" smtClean="0">
                <a:solidFill>
                  <a:srgbClr val="FF0000"/>
                </a:solidFill>
                <a:latin typeface="Helvetica" panose="020B0604020202020204" pitchFamily="34" charset="0"/>
              </a:rPr>
              <a:t> </a:t>
            </a:r>
            <a:r>
              <a:rPr lang="en-GB" sz="1100" b="1" dirty="0" smtClean="0">
                <a:solidFill>
                  <a:srgbClr val="E04C79"/>
                </a:solidFill>
                <a:latin typeface="Helvetica" panose="020B0604020202020204" pitchFamily="34" charset="0"/>
              </a:rPr>
              <a:t>£24,924</a:t>
            </a:r>
            <a:r>
              <a:rPr lang="en-GB" sz="1100" dirty="0" smtClean="0">
                <a:latin typeface="Helvetica" panose="020B0604020202020204" pitchFamily="34" charset="0"/>
              </a:rPr>
              <a:t>, or </a:t>
            </a:r>
            <a:r>
              <a:rPr lang="en-GB" sz="1100" b="1" dirty="0" smtClean="0">
                <a:solidFill>
                  <a:srgbClr val="E04C79"/>
                </a:solidFill>
                <a:latin typeface="Helvetica" panose="020B0604020202020204" pitchFamily="34" charset="0"/>
              </a:rPr>
              <a:t>£23,412</a:t>
            </a:r>
            <a:r>
              <a:rPr lang="en-GB" sz="1100" dirty="0" smtClean="0">
                <a:latin typeface="Helvetica" panose="020B0604020202020204" pitchFamily="34" charset="0"/>
              </a:rPr>
              <a:t> without bonuses.</a:t>
            </a:r>
          </a:p>
          <a:p>
            <a:endParaRPr lang="en-GB" sz="1100" dirty="0">
              <a:solidFill>
                <a:srgbClr val="FF0000"/>
              </a:solidFill>
              <a:latin typeface="Helvetica" panose="020B0604020202020204" pitchFamily="34" charset="0"/>
            </a:endParaRPr>
          </a:p>
          <a:p>
            <a:r>
              <a:rPr lang="en-GB" sz="1100" dirty="0">
                <a:latin typeface="Helvetica" panose="020B0604020202020204" pitchFamily="34" charset="0"/>
              </a:rPr>
              <a:t>The Bank of England Base Rate is currently set at </a:t>
            </a:r>
            <a:r>
              <a:rPr lang="en-GB" sz="1100" b="1" dirty="0">
                <a:latin typeface="Helvetica" panose="020B0604020202020204" pitchFamily="34" charset="0"/>
              </a:rPr>
              <a:t>0.5%</a:t>
            </a:r>
            <a:r>
              <a:rPr lang="en-GB" sz="1100" dirty="0">
                <a:latin typeface="Helvetica" panose="020B0604020202020204" pitchFamily="34" charset="0"/>
              </a:rPr>
              <a:t> (since being established in 1694, the Rate has never been lower). It was reduced to this level on 5</a:t>
            </a:r>
            <a:r>
              <a:rPr lang="en-GB" sz="1100" baseline="30000" dirty="0">
                <a:latin typeface="Helvetica" panose="020B0604020202020204" pitchFamily="34" charset="0"/>
              </a:rPr>
              <a:t>th</a:t>
            </a:r>
            <a:r>
              <a:rPr lang="en-GB" sz="1100" dirty="0">
                <a:latin typeface="Helvetica" panose="020B0604020202020204" pitchFamily="34" charset="0"/>
              </a:rPr>
              <a:t> March 2009, and has been held there for </a:t>
            </a:r>
            <a:r>
              <a:rPr lang="en-GB" sz="1100" dirty="0" smtClean="0">
                <a:latin typeface="Helvetica" panose="020B0604020202020204" pitchFamily="34" charset="0"/>
              </a:rPr>
              <a:t>64 </a:t>
            </a:r>
            <a:r>
              <a:rPr lang="en-GB" sz="1100" dirty="0">
                <a:latin typeface="Helvetica" panose="020B0604020202020204" pitchFamily="34" charset="0"/>
              </a:rPr>
              <a:t>months</a:t>
            </a:r>
            <a:r>
              <a:rPr lang="en-GB" sz="1100" dirty="0" smtClean="0">
                <a:latin typeface="Helvetica" panose="020B0604020202020204" pitchFamily="34" charset="0"/>
              </a:rPr>
              <a:t>.</a:t>
            </a:r>
          </a:p>
          <a:p>
            <a:endParaRPr lang="en-GB" sz="1100" dirty="0" smtClean="0">
              <a:solidFill>
                <a:srgbClr val="FF0000"/>
              </a:solidFill>
              <a:latin typeface="Helvetica" panose="020B0604020202020204" pitchFamily="34" charset="0"/>
            </a:endParaRPr>
          </a:p>
          <a:p>
            <a:r>
              <a:rPr lang="en-GB" sz="1100" dirty="0">
                <a:latin typeface="Helvetica" panose="020B0604020202020204" pitchFamily="34" charset="0"/>
              </a:rPr>
              <a:t>Public Sector Net Borrowing (excluding financial interventions) was </a:t>
            </a:r>
            <a:r>
              <a:rPr lang="en-GB" sz="1100" b="1" dirty="0" smtClean="0">
                <a:latin typeface="Helvetica" panose="020B0604020202020204" pitchFamily="34" charset="0"/>
              </a:rPr>
              <a:t>£11,368 </a:t>
            </a:r>
            <a:r>
              <a:rPr lang="en-GB" sz="1100" b="1" dirty="0">
                <a:latin typeface="Helvetica" panose="020B0604020202020204" pitchFamily="34" charset="0"/>
              </a:rPr>
              <a:t>million </a:t>
            </a:r>
            <a:r>
              <a:rPr lang="en-GB" sz="1100" dirty="0">
                <a:latin typeface="Helvetica" panose="020B0604020202020204" pitchFamily="34" charset="0"/>
              </a:rPr>
              <a:t>in </a:t>
            </a:r>
            <a:r>
              <a:rPr lang="en-GB" sz="1100" dirty="0" smtClean="0">
                <a:latin typeface="Helvetica" panose="020B0604020202020204" pitchFamily="34" charset="0"/>
              </a:rPr>
              <a:t>June 2014</a:t>
            </a:r>
            <a:r>
              <a:rPr lang="en-GB" sz="1100" dirty="0">
                <a:latin typeface="Helvetica" panose="020B0604020202020204" pitchFamily="34" charset="0"/>
              </a:rPr>
              <a:t>,</a:t>
            </a:r>
            <a:r>
              <a:rPr lang="en-GB" sz="1100" b="1" i="1" dirty="0">
                <a:latin typeface="Helvetica" panose="020B0604020202020204" pitchFamily="34" charset="0"/>
              </a:rPr>
              <a:t> </a:t>
            </a:r>
            <a:r>
              <a:rPr lang="en-GB" sz="1100" dirty="0">
                <a:latin typeface="Helvetica" panose="020B0604020202020204" pitchFamily="34" charset="0"/>
              </a:rPr>
              <a:t>meaning that the Government borrowed an average of </a:t>
            </a:r>
            <a:r>
              <a:rPr lang="en-GB" sz="1100" b="1" dirty="0" smtClean="0">
                <a:solidFill>
                  <a:srgbClr val="E04C79"/>
                </a:solidFill>
                <a:latin typeface="Helvetica" panose="020B0604020202020204" pitchFamily="34" charset="0"/>
              </a:rPr>
              <a:t>£379 </a:t>
            </a:r>
            <a:r>
              <a:rPr lang="en-GB" sz="1100" b="1" dirty="0">
                <a:solidFill>
                  <a:srgbClr val="E04C79"/>
                </a:solidFill>
                <a:latin typeface="Helvetica" panose="020B0604020202020204" pitchFamily="34" charset="0"/>
              </a:rPr>
              <a:t>million</a:t>
            </a:r>
            <a:r>
              <a:rPr lang="en-GB" sz="1100" dirty="0">
                <a:solidFill>
                  <a:srgbClr val="E04C79"/>
                </a:solidFill>
                <a:latin typeface="Helvetica" panose="020B0604020202020204" pitchFamily="34" charset="0"/>
              </a:rPr>
              <a:t> </a:t>
            </a:r>
            <a:r>
              <a:rPr lang="en-GB" sz="1100" dirty="0">
                <a:latin typeface="Helvetica" panose="020B0604020202020204" pitchFamily="34" charset="0"/>
              </a:rPr>
              <a:t>per day during the month (equivalent to</a:t>
            </a:r>
            <a:r>
              <a:rPr lang="en-GB" sz="1100" dirty="0">
                <a:solidFill>
                  <a:srgbClr val="FF0000"/>
                </a:solidFill>
                <a:latin typeface="Helvetica" panose="020B0604020202020204" pitchFamily="34" charset="0"/>
              </a:rPr>
              <a:t> </a:t>
            </a:r>
            <a:r>
              <a:rPr lang="en-GB" sz="1100" b="1" dirty="0" smtClean="0">
                <a:solidFill>
                  <a:srgbClr val="E04C79"/>
                </a:solidFill>
                <a:latin typeface="Helvetica" panose="020B0604020202020204" pitchFamily="34" charset="0"/>
              </a:rPr>
              <a:t>£4,386 </a:t>
            </a:r>
            <a:r>
              <a:rPr lang="en-GB" sz="1100" dirty="0">
                <a:latin typeface="Helvetica" panose="020B0604020202020204" pitchFamily="34" charset="0"/>
              </a:rPr>
              <a:t>per second).</a:t>
            </a:r>
          </a:p>
          <a:p>
            <a:endParaRPr lang="en-GB" sz="1100" dirty="0">
              <a:solidFill>
                <a:srgbClr val="FF0000"/>
              </a:solidFill>
              <a:latin typeface="Helvetica" panose="020B0604020202020204" pitchFamily="34" charset="0"/>
            </a:endParaRPr>
          </a:p>
          <a:p>
            <a:r>
              <a:rPr lang="en-GB" sz="1100" dirty="0">
                <a:latin typeface="Helvetica" panose="020B0604020202020204" pitchFamily="34" charset="0"/>
              </a:rPr>
              <a:t>In </a:t>
            </a:r>
            <a:r>
              <a:rPr lang="en-GB" sz="1100" dirty="0" smtClean="0">
                <a:latin typeface="Helvetica" panose="020B0604020202020204" pitchFamily="34" charset="0"/>
              </a:rPr>
              <a:t>June 2014</a:t>
            </a:r>
            <a:r>
              <a:rPr lang="en-GB" sz="1100" dirty="0">
                <a:latin typeface="Helvetica" panose="020B0604020202020204" pitchFamily="34" charset="0"/>
              </a:rPr>
              <a:t>, public sector net </a:t>
            </a:r>
            <a:r>
              <a:rPr lang="en-GB" sz="1100" dirty="0" smtClean="0">
                <a:latin typeface="Helvetica" panose="020B0604020202020204" pitchFamily="34" charset="0"/>
              </a:rPr>
              <a:t>debt </a:t>
            </a:r>
            <a:r>
              <a:rPr lang="en-GB" sz="1100" i="1" u="sng" dirty="0">
                <a:latin typeface="Helvetica" panose="020B0604020202020204" pitchFamily="34" charset="0"/>
              </a:rPr>
              <a:t>excluding</a:t>
            </a:r>
            <a:r>
              <a:rPr lang="en-GB" sz="1100" i="1" dirty="0">
                <a:latin typeface="Helvetica" panose="020B0604020202020204" pitchFamily="34" charset="0"/>
              </a:rPr>
              <a:t> </a:t>
            </a:r>
            <a:r>
              <a:rPr lang="en-GB" sz="1100" dirty="0">
                <a:latin typeface="Helvetica" panose="020B0604020202020204" pitchFamily="34" charset="0"/>
              </a:rPr>
              <a:t>financial interventions was </a:t>
            </a:r>
            <a:r>
              <a:rPr lang="en-GB" sz="1100" b="1" dirty="0">
                <a:latin typeface="Helvetica" panose="020B0604020202020204" pitchFamily="34" charset="0"/>
              </a:rPr>
              <a:t>£</a:t>
            </a:r>
            <a:r>
              <a:rPr lang="en-GB" sz="1100" b="1" dirty="0" smtClean="0">
                <a:latin typeface="Helvetica" panose="020B0604020202020204" pitchFamily="34" charset="0"/>
              </a:rPr>
              <a:t>1304.6bn</a:t>
            </a:r>
            <a:r>
              <a:rPr lang="en-GB" sz="1100" dirty="0">
                <a:latin typeface="Helvetica" panose="020B0604020202020204" pitchFamily="34" charset="0"/>
              </a:rPr>
              <a:t>, equivalent to </a:t>
            </a:r>
            <a:r>
              <a:rPr lang="en-GB" sz="1100" dirty="0" smtClean="0">
                <a:latin typeface="Helvetica" panose="020B0604020202020204" pitchFamily="34" charset="0"/>
              </a:rPr>
              <a:t>77.3% </a:t>
            </a:r>
            <a:r>
              <a:rPr lang="en-GB" sz="1100" dirty="0">
                <a:latin typeface="Helvetica" panose="020B0604020202020204" pitchFamily="34" charset="0"/>
              </a:rPr>
              <a:t>of GDP. This </a:t>
            </a:r>
            <a:r>
              <a:rPr lang="en-GB" sz="1100" dirty="0" smtClean="0">
                <a:latin typeface="Helvetica" panose="020B0604020202020204" pitchFamily="34" charset="0"/>
              </a:rPr>
              <a:t>was £1207.4bn </a:t>
            </a:r>
            <a:r>
              <a:rPr lang="en-GB" sz="1100" dirty="0">
                <a:latin typeface="Helvetica" panose="020B0604020202020204" pitchFamily="34" charset="0"/>
              </a:rPr>
              <a:t>(</a:t>
            </a:r>
            <a:r>
              <a:rPr lang="en-GB" sz="1100" dirty="0" smtClean="0">
                <a:latin typeface="Helvetica" panose="020B0604020202020204" pitchFamily="34" charset="0"/>
              </a:rPr>
              <a:t>74.9% </a:t>
            </a:r>
            <a:r>
              <a:rPr lang="en-GB" sz="1100" dirty="0">
                <a:latin typeface="Helvetica" panose="020B0604020202020204" pitchFamily="34" charset="0"/>
              </a:rPr>
              <a:t>of GDP) at the end of </a:t>
            </a:r>
            <a:r>
              <a:rPr lang="en-GB" sz="1100" dirty="0" smtClean="0">
                <a:latin typeface="Helvetica" panose="020B0604020202020204" pitchFamily="34" charset="0"/>
              </a:rPr>
              <a:t>June 2013, meaning public sector net debt grew by </a:t>
            </a:r>
            <a:r>
              <a:rPr lang="en-GB" sz="1100" b="1" dirty="0" smtClean="0">
                <a:solidFill>
                  <a:srgbClr val="E04C79"/>
                </a:solidFill>
                <a:latin typeface="Helvetica" panose="020B0604020202020204" pitchFamily="34" charset="0"/>
              </a:rPr>
              <a:t>£266m</a:t>
            </a:r>
            <a:r>
              <a:rPr lang="en-GB" sz="1100" dirty="0" smtClean="0">
                <a:solidFill>
                  <a:srgbClr val="E04C79"/>
                </a:solidFill>
                <a:latin typeface="Helvetica" panose="020B0604020202020204" pitchFamily="34" charset="0"/>
              </a:rPr>
              <a:t> </a:t>
            </a:r>
            <a:r>
              <a:rPr lang="en-GB" sz="1100" dirty="0" smtClean="0">
                <a:latin typeface="Helvetica" panose="020B0604020202020204" pitchFamily="34" charset="0"/>
              </a:rPr>
              <a:t>a day in the year to June 2014.</a:t>
            </a:r>
            <a:endParaRPr lang="en-GB" sz="1100" dirty="0">
              <a:latin typeface="Helvetica" panose="020B0604020202020204" pitchFamily="34" charset="0"/>
            </a:endParaRPr>
          </a:p>
          <a:p>
            <a:endParaRPr lang="en-GB" sz="1100" dirty="0">
              <a:latin typeface="Helvetica" panose="020B0604020202020204" pitchFamily="34" charset="0"/>
            </a:endParaRPr>
          </a:p>
          <a:p>
            <a:r>
              <a:rPr lang="en-GB" sz="1100" dirty="0" smtClean="0">
                <a:latin typeface="Helvetica" panose="020B0604020202020204" pitchFamily="34" charset="0"/>
              </a:rPr>
              <a:t>Public </a:t>
            </a:r>
            <a:r>
              <a:rPr lang="en-GB" sz="1100" dirty="0">
                <a:latin typeface="Helvetica" panose="020B0604020202020204" pitchFamily="34" charset="0"/>
              </a:rPr>
              <a:t>sector net debt </a:t>
            </a:r>
            <a:r>
              <a:rPr lang="en-GB" sz="1100" i="1" u="sng" dirty="0">
                <a:latin typeface="Helvetica" panose="020B0604020202020204" pitchFamily="34" charset="0"/>
              </a:rPr>
              <a:t>including</a:t>
            </a:r>
            <a:r>
              <a:rPr lang="en-GB" sz="1100" dirty="0">
                <a:latin typeface="Helvetica" panose="020B0604020202020204" pitchFamily="34" charset="0"/>
              </a:rPr>
              <a:t> financial interventions was </a:t>
            </a:r>
            <a:r>
              <a:rPr lang="en-GB" sz="1100" b="1" dirty="0">
                <a:latin typeface="Helvetica" panose="020B0604020202020204" pitchFamily="34" charset="0"/>
              </a:rPr>
              <a:t>£</a:t>
            </a:r>
            <a:r>
              <a:rPr lang="en-GB" sz="1100" b="1" dirty="0" smtClean="0">
                <a:latin typeface="Helvetica" panose="020B0604020202020204" pitchFamily="34" charset="0"/>
              </a:rPr>
              <a:t>2236.9bn</a:t>
            </a:r>
            <a:r>
              <a:rPr lang="en-GB" sz="1100" dirty="0">
                <a:latin typeface="Helvetica" panose="020B0604020202020204" pitchFamily="34" charset="0"/>
              </a:rPr>
              <a:t>, equivalent to </a:t>
            </a:r>
            <a:r>
              <a:rPr lang="en-GB" sz="1100" dirty="0" smtClean="0">
                <a:latin typeface="Helvetica" panose="020B0604020202020204" pitchFamily="34" charset="0"/>
              </a:rPr>
              <a:t>132.5% </a:t>
            </a:r>
            <a:r>
              <a:rPr lang="en-GB" sz="1100" dirty="0">
                <a:latin typeface="Helvetica" panose="020B0604020202020204" pitchFamily="34" charset="0"/>
              </a:rPr>
              <a:t>of GDP. This </a:t>
            </a:r>
            <a:r>
              <a:rPr lang="en-GB" sz="1100" dirty="0" smtClean="0">
                <a:latin typeface="Helvetica" panose="020B0604020202020204" pitchFamily="34" charset="0"/>
              </a:rPr>
              <a:t>was </a:t>
            </a:r>
            <a:r>
              <a:rPr lang="en-GB" sz="1100" dirty="0">
                <a:latin typeface="Helvetica" panose="020B0604020202020204" pitchFamily="34" charset="0"/>
              </a:rPr>
              <a:t>£</a:t>
            </a:r>
            <a:r>
              <a:rPr lang="en-GB" sz="1100" dirty="0" smtClean="0">
                <a:latin typeface="Helvetica" panose="020B0604020202020204" pitchFamily="34" charset="0"/>
              </a:rPr>
              <a:t>2157.8bn </a:t>
            </a:r>
            <a:r>
              <a:rPr lang="en-GB" sz="1100" dirty="0">
                <a:latin typeface="Helvetica" panose="020B0604020202020204" pitchFamily="34" charset="0"/>
              </a:rPr>
              <a:t>(</a:t>
            </a:r>
            <a:r>
              <a:rPr lang="en-GB" sz="1100" dirty="0" smtClean="0">
                <a:latin typeface="Helvetica" panose="020B0604020202020204" pitchFamily="34" charset="0"/>
              </a:rPr>
              <a:t>133.8% </a:t>
            </a:r>
            <a:r>
              <a:rPr lang="en-GB" sz="1100" dirty="0">
                <a:latin typeface="Helvetica" panose="020B0604020202020204" pitchFamily="34" charset="0"/>
              </a:rPr>
              <a:t>of GDP) </a:t>
            </a:r>
            <a:r>
              <a:rPr lang="en-GB" sz="1100" dirty="0" smtClean="0">
                <a:latin typeface="Helvetica" panose="020B0604020202020204" pitchFamily="34" charset="0"/>
              </a:rPr>
              <a:t>at </a:t>
            </a:r>
            <a:r>
              <a:rPr lang="en-GB" sz="1100" dirty="0">
                <a:latin typeface="Helvetica" panose="020B0604020202020204" pitchFamily="34" charset="0"/>
              </a:rPr>
              <a:t>the end of </a:t>
            </a:r>
            <a:r>
              <a:rPr lang="en-GB" sz="1100" dirty="0" smtClean="0">
                <a:latin typeface="Helvetica" panose="020B0604020202020204" pitchFamily="34" charset="0"/>
              </a:rPr>
              <a:t>June 2013</a:t>
            </a:r>
            <a:r>
              <a:rPr lang="en-GB" sz="1100" dirty="0">
                <a:latin typeface="Helvetica" panose="020B0604020202020204" pitchFamily="34" charset="0"/>
              </a:rPr>
              <a:t>.</a:t>
            </a:r>
          </a:p>
          <a:p>
            <a:pPr marL="171450" lvl="0" indent="-171450">
              <a:buFont typeface="Arial" panose="020B0604020202020204" pitchFamily="34" charset="0"/>
              <a:buChar char="•"/>
            </a:pPr>
            <a:r>
              <a:rPr lang="en-GB" sz="1100" dirty="0">
                <a:latin typeface="Helvetica" panose="020B0604020202020204" pitchFamily="34" charset="0"/>
              </a:rPr>
              <a:t>The Office of National Statistics includes complete data from the Royal Bank of Scotland and Lloyds Banking Group, which were part-nationalised in 2008, in its calculations for </a:t>
            </a:r>
            <a:r>
              <a:rPr lang="en-GB" sz="1100" dirty="0" smtClean="0">
                <a:latin typeface="Helvetica" panose="020B0604020202020204" pitchFamily="34" charset="0"/>
              </a:rPr>
              <a:t>the figure that includes </a:t>
            </a:r>
            <a:r>
              <a:rPr lang="en-GB" sz="1100" dirty="0">
                <a:latin typeface="Helvetica" panose="020B0604020202020204" pitchFamily="34" charset="0"/>
              </a:rPr>
              <a:t>financial interventions.</a:t>
            </a:r>
          </a:p>
          <a:p>
            <a:r>
              <a:rPr lang="en-GB" sz="1100" b="1" i="1" dirty="0">
                <a:solidFill>
                  <a:srgbClr val="FF0000"/>
                </a:solidFill>
                <a:latin typeface="Helvetica" panose="020B0604020202020204" pitchFamily="34" charset="0"/>
              </a:rPr>
              <a:t> </a:t>
            </a:r>
            <a:endParaRPr lang="en-GB" sz="1100" dirty="0">
              <a:solidFill>
                <a:srgbClr val="FF0000"/>
              </a:solidFill>
              <a:latin typeface="Helvetica" panose="020B0604020202020204" pitchFamily="34" charset="0"/>
            </a:endParaRPr>
          </a:p>
          <a:p>
            <a:r>
              <a:rPr lang="en-GB" sz="1100" dirty="0">
                <a:latin typeface="Helvetica" panose="020B0604020202020204" pitchFamily="34" charset="0"/>
              </a:rPr>
              <a:t>According to the March 2014 Budget, public sector net debt is forecast to peak at </a:t>
            </a:r>
            <a:r>
              <a:rPr lang="en-GB" sz="1100" b="1" dirty="0">
                <a:latin typeface="Helvetica" panose="020B0604020202020204" pitchFamily="34" charset="0"/>
              </a:rPr>
              <a:t>78.7% of GDP</a:t>
            </a:r>
            <a:r>
              <a:rPr lang="en-GB" sz="1100" dirty="0">
                <a:latin typeface="Helvetica" panose="020B0604020202020204" pitchFamily="34" charset="0"/>
              </a:rPr>
              <a:t> in 2015-16, before falling to </a:t>
            </a:r>
            <a:r>
              <a:rPr lang="en-GB" sz="1100" b="1" dirty="0">
                <a:latin typeface="Helvetica" panose="020B0604020202020204" pitchFamily="34" charset="0"/>
              </a:rPr>
              <a:t>74.2% of GDP </a:t>
            </a:r>
            <a:r>
              <a:rPr lang="en-GB" sz="1100" dirty="0">
                <a:latin typeface="Helvetica" panose="020B0604020202020204" pitchFamily="34" charset="0"/>
              </a:rPr>
              <a:t>in 2018-19</a:t>
            </a:r>
            <a:r>
              <a:rPr lang="en-GB" sz="1100" dirty="0" smtClean="0">
                <a:latin typeface="Helvetica" panose="020B0604020202020204" pitchFamily="34" charset="0"/>
              </a:rPr>
              <a:t>.</a:t>
            </a:r>
          </a:p>
          <a:p>
            <a:endParaRPr lang="en-GB" sz="1100" dirty="0">
              <a:solidFill>
                <a:srgbClr val="FF0000"/>
              </a:solidFill>
              <a:latin typeface="Helvetica" panose="020B0604020202020204" pitchFamily="34" charset="0"/>
            </a:endParaRPr>
          </a:p>
          <a:p>
            <a:r>
              <a:rPr lang="en-GB" sz="1100" dirty="0" smtClean="0">
                <a:latin typeface="Helvetica" panose="020B0604020202020204" pitchFamily="34" charset="0"/>
              </a:rPr>
              <a:t>The population of the UK grew by an estimated</a:t>
            </a:r>
            <a:r>
              <a:rPr lang="en-GB" sz="1100" dirty="0" smtClean="0">
                <a:solidFill>
                  <a:srgbClr val="FF0000"/>
                </a:solidFill>
                <a:latin typeface="Helvetica" panose="020B0604020202020204" pitchFamily="34" charset="0"/>
              </a:rPr>
              <a:t> </a:t>
            </a:r>
            <a:r>
              <a:rPr lang="en-GB" sz="1100" b="1" dirty="0" smtClean="0">
                <a:solidFill>
                  <a:srgbClr val="E04C79"/>
                </a:solidFill>
                <a:latin typeface="Helvetica" panose="020B0604020202020204" pitchFamily="34" charset="0"/>
              </a:rPr>
              <a:t>1,223</a:t>
            </a:r>
            <a:r>
              <a:rPr lang="en-GB" sz="1100" dirty="0" smtClean="0">
                <a:solidFill>
                  <a:srgbClr val="E04C79"/>
                </a:solidFill>
                <a:latin typeface="Helvetica" panose="020B0604020202020204" pitchFamily="34" charset="0"/>
              </a:rPr>
              <a:t> </a:t>
            </a:r>
            <a:r>
              <a:rPr lang="en-GB" sz="1100" dirty="0" smtClean="0">
                <a:latin typeface="Helvetica" panose="020B0604020202020204" pitchFamily="34" charset="0"/>
              </a:rPr>
              <a:t>people a day between 2003 and 2013.</a:t>
            </a:r>
            <a:endParaRPr lang="en-GB" sz="1100" dirty="0">
              <a:latin typeface="Helvetica" panose="020B0604020202020204" pitchFamily="34" charset="0"/>
            </a:endParaRPr>
          </a:p>
        </p:txBody>
      </p:sp>
      <p:pic>
        <p:nvPicPr>
          <p:cNvPr id="10" name="Picture 2" descr="http://themoneycharity.org.uk/assets/img/stat-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950" y="164044"/>
            <a:ext cx="1726887" cy="1670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388100" y="8830188"/>
            <a:ext cx="382663" cy="276999"/>
          </a:xfrm>
          <a:prstGeom prst="rect">
            <a:avLst/>
          </a:prstGeom>
          <a:noFill/>
        </p:spPr>
        <p:txBody>
          <a:bodyPr wrap="square" rtlCol="0">
            <a:spAutoFit/>
          </a:bodyPr>
          <a:lstStyle/>
          <a:p>
            <a:r>
              <a:rPr lang="en-GB" sz="1200" dirty="0" smtClean="0">
                <a:latin typeface="Helvetica" panose="020B0604020202020204" pitchFamily="34" charset="0"/>
              </a:rPr>
              <a:t>15</a:t>
            </a:r>
            <a:endParaRPr lang="en-GB" sz="1200" dirty="0">
              <a:latin typeface="Helvetica" panose="020B0604020202020204" pitchFamily="34" charset="0"/>
            </a:endParaRPr>
          </a:p>
        </p:txBody>
      </p:sp>
    </p:spTree>
    <p:extLst>
      <p:ext uri="{BB962C8B-B14F-4D97-AF65-F5344CB8AC3E}">
        <p14:creationId xmlns:p14="http://schemas.microsoft.com/office/powerpoint/2010/main" val="11983320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unge-Background-grey.png"/>
          <p:cNvPicPr>
            <a:picLocks noChangeAspect="1"/>
          </p:cNvPicPr>
          <p:nvPr/>
        </p:nvPicPr>
        <p:blipFill>
          <a:blip r:embed="rId2">
            <a:alphaModFix amt="21000"/>
            <a:extLst>
              <a:ext uri="{28A0092B-C50C-407E-A947-70E740481C1C}">
                <a14:useLocalDpi xmlns:a14="http://schemas.microsoft.com/office/drawing/2010/main" val="0"/>
              </a:ext>
            </a:extLst>
          </a:blip>
          <a:stretch>
            <a:fillRect/>
          </a:stretch>
        </p:blipFill>
        <p:spPr>
          <a:xfrm>
            <a:off x="-2540" y="0"/>
            <a:ext cx="6858000" cy="9144000"/>
          </a:xfrm>
          <a:prstGeom prst="rect">
            <a:avLst/>
          </a:prstGeom>
        </p:spPr>
      </p:pic>
      <p:cxnSp>
        <p:nvCxnSpPr>
          <p:cNvPr id="12" name="Straight Connector 11"/>
          <p:cNvCxnSpPr/>
          <p:nvPr/>
        </p:nvCxnSpPr>
        <p:spPr>
          <a:xfrm>
            <a:off x="234951" y="8293577"/>
            <a:ext cx="6388100" cy="0"/>
          </a:xfrm>
          <a:prstGeom prst="line">
            <a:avLst/>
          </a:prstGeom>
          <a:ln w="6350"/>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3957424" y="8593415"/>
            <a:ext cx="2793896" cy="276999"/>
          </a:xfrm>
          <a:prstGeom prst="rect">
            <a:avLst/>
          </a:prstGeom>
          <a:noFill/>
        </p:spPr>
        <p:txBody>
          <a:bodyPr wrap="square" rtlCol="0">
            <a:spAutoFit/>
          </a:bodyPr>
          <a:lstStyle/>
          <a:p>
            <a:pPr algn="r"/>
            <a:r>
              <a:rPr lang="en-US" sz="1200" b="1" dirty="0" smtClean="0">
                <a:latin typeface="Helvetica"/>
                <a:cs typeface="Helvetica"/>
              </a:rPr>
              <a:t>www.themoneycharity.org.uk</a:t>
            </a:r>
            <a:endParaRPr lang="en-US" sz="1200" b="1" dirty="0">
              <a:latin typeface="Helvetica"/>
              <a:cs typeface="Helvetica"/>
            </a:endParaRPr>
          </a:p>
        </p:txBody>
      </p:sp>
      <p:sp>
        <p:nvSpPr>
          <p:cNvPr id="14" name="TextBox 13"/>
          <p:cNvSpPr txBox="1"/>
          <p:nvPr/>
        </p:nvSpPr>
        <p:spPr>
          <a:xfrm>
            <a:off x="2001050" y="521732"/>
            <a:ext cx="4520398" cy="461665"/>
          </a:xfrm>
          <a:prstGeom prst="rect">
            <a:avLst/>
          </a:prstGeom>
          <a:noFill/>
        </p:spPr>
        <p:txBody>
          <a:bodyPr wrap="square" rtlCol="0">
            <a:spAutoFit/>
          </a:bodyPr>
          <a:lstStyle/>
          <a:p>
            <a:pPr algn="ctr"/>
            <a:r>
              <a:rPr lang="en-GB" sz="2400" b="1" dirty="0" smtClean="0">
                <a:latin typeface="Helvetica" panose="020B0604020202020204" pitchFamily="34" charset="0"/>
              </a:rPr>
              <a:t>6. The bigger picture</a:t>
            </a:r>
            <a:endParaRPr lang="en-GB" sz="2400" b="1" dirty="0">
              <a:latin typeface="Helvetica" panose="020B0604020202020204" pitchFamily="34" charset="0"/>
            </a:endParaRPr>
          </a:p>
        </p:txBody>
      </p:sp>
      <p:pic>
        <p:nvPicPr>
          <p:cNvPr id="15" name="Picture 2" descr="C:\Users\Lauren\Dropbox\TMC brand\Logos\TMC_logo_Horizontal_Bla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35" y="8254523"/>
            <a:ext cx="3509495" cy="88947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184148" y="2106791"/>
            <a:ext cx="6388100" cy="6186309"/>
          </a:xfrm>
          <a:prstGeom prst="rect">
            <a:avLst/>
          </a:prstGeom>
        </p:spPr>
        <p:txBody>
          <a:bodyPr wrap="square">
            <a:spAutoFit/>
          </a:bodyPr>
          <a:lstStyle/>
          <a:p>
            <a:r>
              <a:rPr lang="en-GB" sz="1100" dirty="0" smtClean="0">
                <a:latin typeface="Helvetica" panose="020B0604020202020204" pitchFamily="34" charset="0"/>
              </a:rPr>
              <a:t>An estimated 4.61 million people will fall into the 40% income tax band in 2014/15 – </a:t>
            </a:r>
            <a:r>
              <a:rPr lang="en-GB" sz="1100" b="1" dirty="0" smtClean="0">
                <a:latin typeface="Helvetica" panose="020B0604020202020204" pitchFamily="34" charset="0"/>
              </a:rPr>
              <a:t>1.04 million </a:t>
            </a:r>
            <a:r>
              <a:rPr lang="en-GB" sz="1100" dirty="0" smtClean="0">
                <a:latin typeface="Helvetica" panose="020B0604020202020204" pitchFamily="34" charset="0"/>
              </a:rPr>
              <a:t>more than in 2011/12. 343,000 will pay the 45% rate, which replaced the 50% rate in 2013/14.</a:t>
            </a:r>
          </a:p>
          <a:p>
            <a:endParaRPr lang="en-GB" sz="1100" b="1" dirty="0" smtClean="0">
              <a:solidFill>
                <a:srgbClr val="FF0000"/>
              </a:solidFill>
              <a:latin typeface="Helvetica" panose="020B0604020202020204" pitchFamily="34" charset="0"/>
            </a:endParaRPr>
          </a:p>
          <a:p>
            <a:r>
              <a:rPr lang="en-GB" sz="1100" dirty="0" smtClean="0">
                <a:latin typeface="Helvetica" panose="020B0604020202020204" pitchFamily="34" charset="0"/>
              </a:rPr>
              <a:t>Based on the latest figures, </a:t>
            </a:r>
            <a:r>
              <a:rPr lang="en-GB" sz="1100" b="1" dirty="0" smtClean="0">
                <a:solidFill>
                  <a:srgbClr val="E04C79"/>
                </a:solidFill>
                <a:latin typeface="Helvetica" panose="020B0604020202020204" pitchFamily="34" charset="0"/>
              </a:rPr>
              <a:t>1.587m</a:t>
            </a:r>
            <a:r>
              <a:rPr lang="en-GB" sz="1100" dirty="0" smtClean="0">
                <a:latin typeface="Helvetica" panose="020B0604020202020204" pitchFamily="34" charset="0"/>
              </a:rPr>
              <a:t> people in work would pay no income tax.</a:t>
            </a:r>
            <a:endParaRPr lang="en-GB" sz="1100" dirty="0">
              <a:latin typeface="Helvetica" panose="020B0604020202020204" pitchFamily="34" charset="0"/>
            </a:endParaRPr>
          </a:p>
          <a:p>
            <a:endParaRPr lang="en-GB" sz="1100" b="1" dirty="0">
              <a:solidFill>
                <a:srgbClr val="FF0000"/>
              </a:solidFill>
              <a:latin typeface="Helvetica" panose="020B0604020202020204" pitchFamily="34" charset="0"/>
            </a:endParaRPr>
          </a:p>
          <a:p>
            <a:r>
              <a:rPr lang="en-GB" sz="1100" dirty="0">
                <a:latin typeface="Helvetica" panose="020B0604020202020204" pitchFamily="34" charset="0"/>
              </a:rPr>
              <a:t>There were </a:t>
            </a:r>
            <a:r>
              <a:rPr lang="en-GB" sz="1100" b="1" dirty="0">
                <a:latin typeface="Helvetica" panose="020B0604020202020204" pitchFamily="34" charset="0"/>
              </a:rPr>
              <a:t>5.3 million</a:t>
            </a:r>
            <a:r>
              <a:rPr lang="en-GB" sz="1100" dirty="0">
                <a:latin typeface="Helvetica" panose="020B0604020202020204" pitchFamily="34" charset="0"/>
              </a:rPr>
              <a:t> </a:t>
            </a:r>
            <a:r>
              <a:rPr lang="en-GB" sz="1100" dirty="0" smtClean="0">
                <a:latin typeface="Helvetica" panose="020B0604020202020204" pitchFamily="34" charset="0"/>
              </a:rPr>
              <a:t>working-age people claiming benefits in November </a:t>
            </a:r>
            <a:r>
              <a:rPr lang="en-GB" sz="1100" dirty="0">
                <a:latin typeface="Helvetica" panose="020B0604020202020204" pitchFamily="34" charset="0"/>
              </a:rPr>
              <a:t>2013. This is a decrease of 343,000 in the </a:t>
            </a:r>
            <a:r>
              <a:rPr lang="en-GB" sz="1100" dirty="0" smtClean="0">
                <a:latin typeface="Helvetica" panose="020B0604020202020204" pitchFamily="34" charset="0"/>
              </a:rPr>
              <a:t>year, or </a:t>
            </a:r>
            <a:r>
              <a:rPr lang="en-GB" sz="1100" b="1" dirty="0" smtClean="0">
                <a:solidFill>
                  <a:srgbClr val="E04C79"/>
                </a:solidFill>
                <a:latin typeface="Helvetica" panose="020B0604020202020204" pitchFamily="34" charset="0"/>
              </a:rPr>
              <a:t>940 a day</a:t>
            </a:r>
            <a:r>
              <a:rPr lang="en-GB" sz="1100" dirty="0" smtClean="0">
                <a:latin typeface="Helvetica" panose="020B0604020202020204" pitchFamily="34" charset="0"/>
              </a:rPr>
              <a:t>.</a:t>
            </a:r>
            <a:endParaRPr lang="en-GB" sz="1100" dirty="0">
              <a:latin typeface="Helvetica" panose="020B0604020202020204" pitchFamily="34" charset="0"/>
            </a:endParaRPr>
          </a:p>
          <a:p>
            <a:endParaRPr lang="en-GB" sz="1100" b="1" dirty="0" smtClean="0">
              <a:latin typeface="Helvetica" panose="020B0604020202020204" pitchFamily="34" charset="0"/>
            </a:endParaRPr>
          </a:p>
          <a:p>
            <a:r>
              <a:rPr lang="en-GB" sz="1100" dirty="0" smtClean="0">
                <a:latin typeface="Helvetica" panose="020B0604020202020204" pitchFamily="34" charset="0"/>
              </a:rPr>
              <a:t>The number of people classed as unemployed between March and May 2014 was </a:t>
            </a:r>
            <a:r>
              <a:rPr lang="en-GB" sz="1100" b="1" dirty="0" smtClean="0">
                <a:latin typeface="Helvetica" panose="020B0604020202020204" pitchFamily="34" charset="0"/>
              </a:rPr>
              <a:t>2.12 </a:t>
            </a:r>
            <a:r>
              <a:rPr lang="en-GB" sz="1100" b="1" dirty="0">
                <a:latin typeface="Helvetica" panose="020B0604020202020204" pitchFamily="34" charset="0"/>
              </a:rPr>
              <a:t>million</a:t>
            </a:r>
            <a:r>
              <a:rPr lang="en-GB" sz="1100" dirty="0">
                <a:latin typeface="Helvetica" panose="020B0604020202020204" pitchFamily="34" charset="0"/>
              </a:rPr>
              <a:t> (</a:t>
            </a:r>
            <a:r>
              <a:rPr lang="en-GB" sz="1100" dirty="0" smtClean="0">
                <a:latin typeface="Helvetica" panose="020B0604020202020204" pitchFamily="34" charset="0"/>
              </a:rPr>
              <a:t>6.5%). </a:t>
            </a:r>
            <a:r>
              <a:rPr lang="en-GB" sz="1100" dirty="0">
                <a:latin typeface="Helvetica" panose="020B0604020202020204" pitchFamily="34" charset="0"/>
              </a:rPr>
              <a:t>This is down by </a:t>
            </a:r>
            <a:r>
              <a:rPr lang="en-GB" sz="1100" dirty="0" smtClean="0">
                <a:latin typeface="Helvetica" panose="020B0604020202020204" pitchFamily="34" charset="0"/>
              </a:rPr>
              <a:t>121,000 </a:t>
            </a:r>
            <a:r>
              <a:rPr lang="en-GB" sz="1100" dirty="0">
                <a:latin typeface="Helvetica" panose="020B0604020202020204" pitchFamily="34" charset="0"/>
              </a:rPr>
              <a:t>from the previous three months, and down by </a:t>
            </a:r>
            <a:r>
              <a:rPr lang="en-GB" sz="1100" dirty="0" smtClean="0">
                <a:latin typeface="Helvetica" panose="020B0604020202020204" pitchFamily="34" charset="0"/>
              </a:rPr>
              <a:t>383,000 </a:t>
            </a:r>
            <a:r>
              <a:rPr lang="en-GB" sz="1100" dirty="0">
                <a:latin typeface="Helvetica" panose="020B0604020202020204" pitchFamily="34" charset="0"/>
              </a:rPr>
              <a:t>from a year </a:t>
            </a:r>
            <a:r>
              <a:rPr lang="en-GB" sz="1100" dirty="0" smtClean="0">
                <a:latin typeface="Helvetica" panose="020B0604020202020204" pitchFamily="34" charset="0"/>
              </a:rPr>
              <a:t>earlier – </a:t>
            </a:r>
            <a:r>
              <a:rPr lang="en-GB" sz="1100" b="1" dirty="0" smtClean="0">
                <a:solidFill>
                  <a:srgbClr val="E04C79"/>
                </a:solidFill>
                <a:latin typeface="Helvetica" panose="020B0604020202020204" pitchFamily="34" charset="0"/>
              </a:rPr>
              <a:t>1,049 a day</a:t>
            </a:r>
            <a:r>
              <a:rPr lang="en-GB" sz="1100" dirty="0" smtClean="0">
                <a:latin typeface="Helvetica" panose="020B0604020202020204" pitchFamily="34" charset="0"/>
              </a:rPr>
              <a:t>.</a:t>
            </a:r>
            <a:endParaRPr lang="en-GB" sz="1100" dirty="0">
              <a:latin typeface="Helvetica" panose="020B0604020202020204" pitchFamily="34" charset="0"/>
            </a:endParaRPr>
          </a:p>
          <a:p>
            <a:endParaRPr lang="en-GB" sz="1100" dirty="0">
              <a:latin typeface="Helvetica" panose="020B0604020202020204" pitchFamily="34" charset="0"/>
            </a:endParaRPr>
          </a:p>
          <a:p>
            <a:r>
              <a:rPr lang="en-GB" sz="1100" dirty="0">
                <a:latin typeface="Helvetica" panose="020B0604020202020204" pitchFamily="34" charset="0"/>
              </a:rPr>
              <a:t>The unemployment rate in Great Britain was highest in the North East </a:t>
            </a:r>
            <a:r>
              <a:rPr lang="en-GB" sz="1100" dirty="0" smtClean="0">
                <a:latin typeface="Helvetica" panose="020B0604020202020204" pitchFamily="34" charset="0"/>
              </a:rPr>
              <a:t>(9.6%) </a:t>
            </a:r>
            <a:r>
              <a:rPr lang="en-GB" sz="1100" dirty="0">
                <a:latin typeface="Helvetica" panose="020B0604020202020204" pitchFamily="34" charset="0"/>
              </a:rPr>
              <a:t>and lowest in the South </a:t>
            </a:r>
            <a:r>
              <a:rPr lang="en-GB" sz="1100" dirty="0" smtClean="0">
                <a:latin typeface="Helvetica" panose="020B0604020202020204" pitchFamily="34" charset="0"/>
              </a:rPr>
              <a:t>East (4.4%).</a:t>
            </a:r>
            <a:endParaRPr lang="en-GB" sz="1100" dirty="0">
              <a:latin typeface="Helvetica" panose="020B0604020202020204" pitchFamily="34" charset="0"/>
            </a:endParaRPr>
          </a:p>
          <a:p>
            <a:endParaRPr lang="en-GB" sz="1100" b="1" dirty="0">
              <a:solidFill>
                <a:srgbClr val="FF0000"/>
              </a:solidFill>
              <a:latin typeface="Helvetica" panose="020B0604020202020204" pitchFamily="34" charset="0"/>
            </a:endParaRPr>
          </a:p>
          <a:p>
            <a:r>
              <a:rPr lang="en-GB" sz="1100" b="1" dirty="0" smtClean="0">
                <a:latin typeface="Helvetica" panose="020B0604020202020204" pitchFamily="34" charset="0"/>
              </a:rPr>
              <a:t>648,000</a:t>
            </a:r>
            <a:r>
              <a:rPr lang="en-GB" sz="1100" dirty="0" smtClean="0">
                <a:latin typeface="Helvetica" panose="020B0604020202020204" pitchFamily="34" charset="0"/>
              </a:rPr>
              <a:t> 18-24 </a:t>
            </a:r>
            <a:r>
              <a:rPr lang="en-GB" sz="1100" dirty="0">
                <a:latin typeface="Helvetica" panose="020B0604020202020204" pitchFamily="34" charset="0"/>
              </a:rPr>
              <a:t>year </a:t>
            </a:r>
            <a:r>
              <a:rPr lang="en-GB" sz="1100" dirty="0" smtClean="0">
                <a:latin typeface="Helvetica" panose="020B0604020202020204" pitchFamily="34" charset="0"/>
              </a:rPr>
              <a:t>olds (15.8%) </a:t>
            </a:r>
            <a:r>
              <a:rPr lang="en-GB" sz="1100" dirty="0">
                <a:latin typeface="Helvetica" panose="020B0604020202020204" pitchFamily="34" charset="0"/>
              </a:rPr>
              <a:t>were unemployed between </a:t>
            </a:r>
            <a:r>
              <a:rPr lang="en-GB" sz="1100" dirty="0" smtClean="0">
                <a:latin typeface="Helvetica" panose="020B0604020202020204" pitchFamily="34" charset="0"/>
              </a:rPr>
              <a:t>March and May 2014. </a:t>
            </a:r>
            <a:r>
              <a:rPr lang="en-GB" sz="1100" dirty="0">
                <a:latin typeface="Helvetica" panose="020B0604020202020204" pitchFamily="34" charset="0"/>
              </a:rPr>
              <a:t>This was </a:t>
            </a:r>
            <a:r>
              <a:rPr lang="en-GB" sz="1100" dirty="0" smtClean="0">
                <a:latin typeface="Helvetica" panose="020B0604020202020204" pitchFamily="34" charset="0"/>
              </a:rPr>
              <a:t>59,000 (8.3%) less than the </a:t>
            </a:r>
            <a:r>
              <a:rPr lang="en-GB" sz="1100" dirty="0">
                <a:latin typeface="Helvetica" panose="020B0604020202020204" pitchFamily="34" charset="0"/>
              </a:rPr>
              <a:t>previous three months.</a:t>
            </a:r>
          </a:p>
          <a:p>
            <a:pPr marL="171450" lvl="0" indent="-171450">
              <a:buFont typeface="Arial" panose="020B0604020202020204" pitchFamily="34" charset="0"/>
              <a:buChar char="•"/>
            </a:pPr>
            <a:r>
              <a:rPr lang="en-GB" sz="1100" dirty="0" smtClean="0">
                <a:latin typeface="Helvetica" panose="020B0604020202020204" pitchFamily="34" charset="0"/>
              </a:rPr>
              <a:t>Of these, </a:t>
            </a:r>
            <a:r>
              <a:rPr lang="en-GB" sz="1100" b="1" dirty="0" smtClean="0">
                <a:latin typeface="Helvetica" panose="020B0604020202020204" pitchFamily="34" charset="0"/>
              </a:rPr>
              <a:t>296,000</a:t>
            </a:r>
            <a:r>
              <a:rPr lang="en-GB" sz="1100" dirty="0" smtClean="0">
                <a:latin typeface="Helvetica" panose="020B0604020202020204" pitchFamily="34" charset="0"/>
              </a:rPr>
              <a:t> </a:t>
            </a:r>
            <a:r>
              <a:rPr lang="en-GB" sz="1100" dirty="0">
                <a:latin typeface="Helvetica" panose="020B0604020202020204" pitchFamily="34" charset="0"/>
              </a:rPr>
              <a:t>(</a:t>
            </a:r>
            <a:r>
              <a:rPr lang="en-GB" sz="1100" dirty="0" smtClean="0">
                <a:latin typeface="Helvetica" panose="020B0604020202020204" pitchFamily="34" charset="0"/>
              </a:rPr>
              <a:t>45.6%) </a:t>
            </a:r>
            <a:r>
              <a:rPr lang="en-GB" sz="1100" dirty="0">
                <a:latin typeface="Helvetica" panose="020B0604020202020204" pitchFamily="34" charset="0"/>
              </a:rPr>
              <a:t>had been unemployed for over 6 months.</a:t>
            </a:r>
          </a:p>
          <a:p>
            <a:pPr marL="171450" lvl="0" indent="-171450">
              <a:buFont typeface="Arial" panose="020B0604020202020204" pitchFamily="34" charset="0"/>
              <a:buChar char="•"/>
            </a:pPr>
            <a:r>
              <a:rPr lang="en-GB" sz="1100" b="1" dirty="0" smtClean="0">
                <a:latin typeface="Helvetica" panose="020B0604020202020204" pitchFamily="34" charset="0"/>
              </a:rPr>
              <a:t>190,000</a:t>
            </a:r>
            <a:r>
              <a:rPr lang="en-GB" sz="1100" dirty="0" smtClean="0">
                <a:latin typeface="Helvetica" panose="020B0604020202020204" pitchFamily="34" charset="0"/>
              </a:rPr>
              <a:t> </a:t>
            </a:r>
            <a:r>
              <a:rPr lang="en-GB" sz="1100" dirty="0">
                <a:latin typeface="Helvetica" panose="020B0604020202020204" pitchFamily="34" charset="0"/>
              </a:rPr>
              <a:t>had been unemployed for over 12 months. This is a fall of 3</a:t>
            </a:r>
            <a:r>
              <a:rPr lang="en-GB" sz="1100" dirty="0" smtClean="0">
                <a:latin typeface="Helvetica" panose="020B0604020202020204" pitchFamily="34" charset="0"/>
              </a:rPr>
              <a:t>2,000 (14.5%) </a:t>
            </a:r>
            <a:r>
              <a:rPr lang="en-GB" sz="1100" dirty="0">
                <a:latin typeface="Helvetica" panose="020B0604020202020204" pitchFamily="34" charset="0"/>
              </a:rPr>
              <a:t>over the previous 3 months, </a:t>
            </a:r>
            <a:r>
              <a:rPr lang="en-GB" sz="1100" dirty="0" smtClean="0">
                <a:latin typeface="Helvetica" panose="020B0604020202020204" pitchFamily="34" charset="0"/>
              </a:rPr>
              <a:t>and 60,000 (23.9%) less than </a:t>
            </a:r>
            <a:r>
              <a:rPr lang="en-GB" sz="1100" dirty="0">
                <a:latin typeface="Helvetica" panose="020B0604020202020204" pitchFamily="34" charset="0"/>
              </a:rPr>
              <a:t>a year earlier.</a:t>
            </a:r>
          </a:p>
          <a:p>
            <a:r>
              <a:rPr lang="en-GB" sz="1100" b="1" i="1" dirty="0">
                <a:solidFill>
                  <a:srgbClr val="FF0000"/>
                </a:solidFill>
                <a:latin typeface="Helvetica" panose="020B0604020202020204" pitchFamily="34" charset="0"/>
              </a:rPr>
              <a:t> </a:t>
            </a:r>
            <a:endParaRPr lang="en-GB" sz="1100" b="1" i="1" dirty="0" smtClean="0">
              <a:solidFill>
                <a:srgbClr val="FF0000"/>
              </a:solidFill>
              <a:latin typeface="Helvetica" panose="020B0604020202020204" pitchFamily="34" charset="0"/>
            </a:endParaRPr>
          </a:p>
          <a:p>
            <a:r>
              <a:rPr lang="en-GB" sz="1100" dirty="0" smtClean="0">
                <a:latin typeface="Helvetica" panose="020B0604020202020204" pitchFamily="34" charset="0"/>
              </a:rPr>
              <a:t>At the end of Q1 2014, </a:t>
            </a:r>
            <a:r>
              <a:rPr lang="en-GB" sz="1100" b="1" dirty="0">
                <a:latin typeface="Helvetica" panose="020B0604020202020204" pitchFamily="34" charset="0"/>
              </a:rPr>
              <a:t>922,000</a:t>
            </a:r>
            <a:r>
              <a:rPr lang="en-GB" sz="1100" dirty="0">
                <a:latin typeface="Helvetica" panose="020B0604020202020204" pitchFamily="34" charset="0"/>
              </a:rPr>
              <a:t> (16.1</a:t>
            </a:r>
            <a:r>
              <a:rPr lang="en-GB" sz="1100" dirty="0" smtClean="0">
                <a:latin typeface="Helvetica" panose="020B0604020202020204" pitchFamily="34" charset="0"/>
              </a:rPr>
              <a:t>%) of 18 to 24-year-olds in England were not </a:t>
            </a:r>
            <a:r>
              <a:rPr lang="en-GB" sz="1100" dirty="0">
                <a:latin typeface="Helvetica" panose="020B0604020202020204" pitchFamily="34" charset="0"/>
              </a:rPr>
              <a:t>in education, employment or training (NEET</a:t>
            </a:r>
            <a:r>
              <a:rPr lang="en-GB" sz="1100" dirty="0" smtClean="0">
                <a:latin typeface="Helvetica" panose="020B0604020202020204" pitchFamily="34" charset="0"/>
              </a:rPr>
              <a:t>).</a:t>
            </a:r>
            <a:endParaRPr lang="en-GB" sz="1100" dirty="0">
              <a:latin typeface="Helvetica" panose="020B0604020202020204" pitchFamily="34" charset="0"/>
            </a:endParaRPr>
          </a:p>
          <a:p>
            <a:pPr lvl="0"/>
            <a:endParaRPr lang="en-GB" sz="1100" dirty="0" smtClean="0">
              <a:solidFill>
                <a:srgbClr val="FF0000"/>
              </a:solidFill>
              <a:latin typeface="Helvetica" panose="020B0604020202020204" pitchFamily="34" charset="0"/>
            </a:endParaRPr>
          </a:p>
          <a:p>
            <a:r>
              <a:rPr lang="en-GB" sz="1100" b="1" dirty="0" smtClean="0">
                <a:latin typeface="Helvetica" panose="020B0604020202020204" pitchFamily="34" charset="0"/>
              </a:rPr>
              <a:t>376,000</a:t>
            </a:r>
            <a:r>
              <a:rPr lang="en-GB" sz="1100" dirty="0" smtClean="0">
                <a:latin typeface="Helvetica" panose="020B0604020202020204" pitchFamily="34" charset="0"/>
              </a:rPr>
              <a:t> </a:t>
            </a:r>
            <a:r>
              <a:rPr lang="en-GB" sz="1100" dirty="0">
                <a:latin typeface="Helvetica" panose="020B0604020202020204" pitchFamily="34" charset="0"/>
              </a:rPr>
              <a:t>people aged over 50 were unemployed between </a:t>
            </a:r>
            <a:r>
              <a:rPr lang="en-GB" sz="1100" dirty="0" smtClean="0">
                <a:latin typeface="Helvetica" panose="020B0604020202020204" pitchFamily="34" charset="0"/>
              </a:rPr>
              <a:t>March and May 2014</a:t>
            </a:r>
            <a:r>
              <a:rPr lang="en-GB" sz="1100" dirty="0">
                <a:latin typeface="Helvetica" panose="020B0604020202020204" pitchFamily="34" charset="0"/>
              </a:rPr>
              <a:t>. This is down </a:t>
            </a:r>
            <a:r>
              <a:rPr lang="en-GB" sz="1100" dirty="0" smtClean="0">
                <a:latin typeface="Helvetica" panose="020B0604020202020204" pitchFamily="34" charset="0"/>
              </a:rPr>
              <a:t>14,000 (3.6%) </a:t>
            </a:r>
            <a:r>
              <a:rPr lang="en-GB" sz="1100" dirty="0">
                <a:latin typeface="Helvetica" panose="020B0604020202020204" pitchFamily="34" charset="0"/>
              </a:rPr>
              <a:t>from the previous three months, and </a:t>
            </a:r>
            <a:r>
              <a:rPr lang="en-GB" sz="1100" dirty="0" smtClean="0">
                <a:latin typeface="Helvetica" panose="020B0604020202020204" pitchFamily="34" charset="0"/>
              </a:rPr>
              <a:t>41,000 (</a:t>
            </a:r>
            <a:r>
              <a:rPr lang="en-GB" sz="1100" dirty="0">
                <a:latin typeface="Helvetica" panose="020B0604020202020204" pitchFamily="34" charset="0"/>
              </a:rPr>
              <a:t>9</a:t>
            </a:r>
            <a:r>
              <a:rPr lang="en-GB" sz="1100" dirty="0" smtClean="0">
                <a:latin typeface="Helvetica" panose="020B0604020202020204" pitchFamily="34" charset="0"/>
              </a:rPr>
              <a:t>.9%) less than a </a:t>
            </a:r>
            <a:r>
              <a:rPr lang="en-GB" sz="1100" dirty="0">
                <a:latin typeface="Helvetica" panose="020B0604020202020204" pitchFamily="34" charset="0"/>
              </a:rPr>
              <a:t>year earlier.</a:t>
            </a:r>
          </a:p>
          <a:p>
            <a:pPr marL="171450" lvl="0" indent="-171450">
              <a:buFont typeface="Arial" panose="020B0604020202020204" pitchFamily="34" charset="0"/>
              <a:buChar char="•"/>
            </a:pPr>
            <a:r>
              <a:rPr lang="en-GB" sz="1100" b="1" dirty="0" smtClean="0">
                <a:latin typeface="Helvetica" panose="020B0604020202020204" pitchFamily="34" charset="0"/>
              </a:rPr>
              <a:t>47.8%</a:t>
            </a:r>
            <a:r>
              <a:rPr lang="en-GB" sz="1100" dirty="0" smtClean="0">
                <a:latin typeface="Helvetica" panose="020B0604020202020204" pitchFamily="34" charset="0"/>
              </a:rPr>
              <a:t> </a:t>
            </a:r>
            <a:r>
              <a:rPr lang="en-GB" sz="1100" dirty="0">
                <a:latin typeface="Helvetica" panose="020B0604020202020204" pitchFamily="34" charset="0"/>
              </a:rPr>
              <a:t>of unemployed workers aged over 50 - a total of </a:t>
            </a:r>
            <a:r>
              <a:rPr lang="en-GB" sz="1100" b="1" dirty="0" smtClean="0">
                <a:latin typeface="Helvetica" panose="020B0604020202020204" pitchFamily="34" charset="0"/>
              </a:rPr>
              <a:t>179,000</a:t>
            </a:r>
            <a:r>
              <a:rPr lang="en-GB" sz="1100" dirty="0" smtClean="0">
                <a:latin typeface="Helvetica" panose="020B0604020202020204" pitchFamily="34" charset="0"/>
              </a:rPr>
              <a:t> </a:t>
            </a:r>
            <a:r>
              <a:rPr lang="en-GB" sz="1100" dirty="0">
                <a:latin typeface="Helvetica" panose="020B0604020202020204" pitchFamily="34" charset="0"/>
              </a:rPr>
              <a:t>people - have been out of work for over a year. </a:t>
            </a:r>
            <a:r>
              <a:rPr lang="en-GB" sz="1100" b="1" dirty="0" smtClean="0">
                <a:latin typeface="Helvetica" panose="020B0604020202020204" pitchFamily="34" charset="0"/>
              </a:rPr>
              <a:t>113,000</a:t>
            </a:r>
            <a:r>
              <a:rPr lang="en-GB" sz="1100" dirty="0" smtClean="0">
                <a:latin typeface="Helvetica" panose="020B0604020202020204" pitchFamily="34" charset="0"/>
              </a:rPr>
              <a:t> </a:t>
            </a:r>
            <a:r>
              <a:rPr lang="en-GB" sz="1100" dirty="0">
                <a:latin typeface="Helvetica" panose="020B0604020202020204" pitchFamily="34" charset="0"/>
              </a:rPr>
              <a:t>have been unemployed for more than two years.</a:t>
            </a:r>
          </a:p>
          <a:p>
            <a:pPr marL="171450" lvl="0" indent="-171450">
              <a:buFont typeface="Arial" panose="020B0604020202020204" pitchFamily="34" charset="0"/>
              <a:buChar char="•"/>
            </a:pPr>
            <a:r>
              <a:rPr lang="en-GB" sz="1100" b="1" dirty="0" smtClean="0">
                <a:latin typeface="Helvetica" panose="020B0604020202020204" pitchFamily="34" charset="0"/>
              </a:rPr>
              <a:t>1,110,000</a:t>
            </a:r>
            <a:r>
              <a:rPr lang="en-GB" sz="1100" dirty="0" smtClean="0">
                <a:latin typeface="Helvetica" panose="020B0604020202020204" pitchFamily="34" charset="0"/>
              </a:rPr>
              <a:t> </a:t>
            </a:r>
            <a:r>
              <a:rPr lang="en-GB" sz="1100" dirty="0">
                <a:latin typeface="Helvetica" panose="020B0604020202020204" pitchFamily="34" charset="0"/>
              </a:rPr>
              <a:t>people aged over 65 were </a:t>
            </a:r>
            <a:r>
              <a:rPr lang="en-GB" sz="1100" i="1" dirty="0">
                <a:latin typeface="Helvetica" panose="020B0604020202020204" pitchFamily="34" charset="0"/>
              </a:rPr>
              <a:t>in work</a:t>
            </a:r>
            <a:r>
              <a:rPr lang="en-GB" sz="1100" dirty="0">
                <a:latin typeface="Helvetica" panose="020B0604020202020204" pitchFamily="34" charset="0"/>
              </a:rPr>
              <a:t> between </a:t>
            </a:r>
            <a:r>
              <a:rPr lang="en-GB" sz="1100" dirty="0" smtClean="0">
                <a:latin typeface="Helvetica" panose="020B0604020202020204" pitchFamily="34" charset="0"/>
              </a:rPr>
              <a:t>March and May, </a:t>
            </a:r>
            <a:r>
              <a:rPr lang="en-GB" sz="1100" dirty="0">
                <a:latin typeface="Helvetica" panose="020B0604020202020204" pitchFamily="34" charset="0"/>
              </a:rPr>
              <a:t>which is up </a:t>
            </a:r>
            <a:r>
              <a:rPr lang="en-GB" sz="1100" dirty="0" smtClean="0">
                <a:latin typeface="Helvetica" panose="020B0604020202020204" pitchFamily="34" charset="0"/>
              </a:rPr>
              <a:t>22,000 (2.0%) </a:t>
            </a:r>
            <a:r>
              <a:rPr lang="en-GB" sz="1100" dirty="0">
                <a:latin typeface="Helvetica" panose="020B0604020202020204" pitchFamily="34" charset="0"/>
              </a:rPr>
              <a:t>from the previous three months, and up </a:t>
            </a:r>
            <a:r>
              <a:rPr lang="en-GB" sz="1100" dirty="0" smtClean="0">
                <a:latin typeface="Helvetica" panose="020B0604020202020204" pitchFamily="34" charset="0"/>
              </a:rPr>
              <a:t>118,000 (11.9%) </a:t>
            </a:r>
            <a:r>
              <a:rPr lang="en-GB" sz="1100" dirty="0">
                <a:latin typeface="Helvetica" panose="020B0604020202020204" pitchFamily="34" charset="0"/>
              </a:rPr>
              <a:t>from the previous year.</a:t>
            </a:r>
          </a:p>
          <a:p>
            <a:pPr marL="171450" lvl="0" indent="-171450">
              <a:buFont typeface="Arial" panose="020B0604020202020204" pitchFamily="34" charset="0"/>
              <a:buChar char="•"/>
            </a:pPr>
            <a:endParaRPr lang="en-GB" sz="1100" dirty="0">
              <a:latin typeface="Helvetica" panose="020B0604020202020204" pitchFamily="34" charset="0"/>
            </a:endParaRPr>
          </a:p>
          <a:p>
            <a:r>
              <a:rPr lang="en-GB" sz="1100" b="1" dirty="0" smtClean="0">
                <a:latin typeface="Helvetica" panose="020B0604020202020204" pitchFamily="34" charset="0"/>
              </a:rPr>
              <a:t>116,000</a:t>
            </a:r>
            <a:r>
              <a:rPr lang="en-GB" sz="1100" dirty="0" smtClean="0">
                <a:latin typeface="Helvetica" panose="020B0604020202020204" pitchFamily="34" charset="0"/>
              </a:rPr>
              <a:t> </a:t>
            </a:r>
            <a:r>
              <a:rPr lang="en-GB" sz="1100" dirty="0">
                <a:latin typeface="Helvetica" panose="020B0604020202020204" pitchFamily="34" charset="0"/>
              </a:rPr>
              <a:t>people </a:t>
            </a:r>
            <a:r>
              <a:rPr lang="en-GB" sz="1100" b="1" dirty="0">
                <a:solidFill>
                  <a:srgbClr val="E04C79"/>
                </a:solidFill>
                <a:latin typeface="Helvetica" panose="020B0604020202020204" pitchFamily="34" charset="0"/>
              </a:rPr>
              <a:t>(</a:t>
            </a:r>
            <a:r>
              <a:rPr lang="en-GB" sz="1100" b="1" dirty="0" smtClean="0">
                <a:solidFill>
                  <a:srgbClr val="E04C79"/>
                </a:solidFill>
                <a:latin typeface="Helvetica" panose="020B0604020202020204" pitchFamily="34" charset="0"/>
              </a:rPr>
              <a:t>1,261 </a:t>
            </a:r>
            <a:r>
              <a:rPr lang="en-GB" sz="1100" b="1" dirty="0">
                <a:solidFill>
                  <a:srgbClr val="E04C79"/>
                </a:solidFill>
                <a:latin typeface="Helvetica" panose="020B0604020202020204" pitchFamily="34" charset="0"/>
              </a:rPr>
              <a:t>a day)</a:t>
            </a:r>
            <a:r>
              <a:rPr lang="en-GB" sz="1100" dirty="0">
                <a:solidFill>
                  <a:srgbClr val="E04C79"/>
                </a:solidFill>
                <a:latin typeface="Helvetica" panose="020B0604020202020204" pitchFamily="34" charset="0"/>
              </a:rPr>
              <a:t> </a:t>
            </a:r>
            <a:r>
              <a:rPr lang="en-GB" sz="1100" dirty="0">
                <a:latin typeface="Helvetica" panose="020B0604020202020204" pitchFamily="34" charset="0"/>
              </a:rPr>
              <a:t>reported they had become redundant over the three </a:t>
            </a:r>
            <a:r>
              <a:rPr lang="en-GB" sz="1100" dirty="0" smtClean="0">
                <a:latin typeface="Helvetica" panose="020B0604020202020204" pitchFamily="34" charset="0"/>
              </a:rPr>
              <a:t>months, little changed from the previous month or year.</a:t>
            </a:r>
            <a:endParaRPr lang="en-GB" sz="1100" dirty="0">
              <a:latin typeface="Helvetica" panose="020B0604020202020204" pitchFamily="34" charset="0"/>
            </a:endParaRPr>
          </a:p>
          <a:p>
            <a:pPr marL="171450" lvl="0" indent="-171450">
              <a:buFont typeface="Arial" panose="020B0604020202020204" pitchFamily="34" charset="0"/>
              <a:buChar char="•"/>
            </a:pPr>
            <a:r>
              <a:rPr lang="en-GB" sz="1100" b="1" dirty="0" smtClean="0">
                <a:latin typeface="Helvetica" panose="020B0604020202020204" pitchFamily="34" charset="0"/>
              </a:rPr>
              <a:t>749,000 </a:t>
            </a:r>
            <a:r>
              <a:rPr lang="en-GB" sz="1100" dirty="0">
                <a:latin typeface="Helvetica" panose="020B0604020202020204" pitchFamily="34" charset="0"/>
              </a:rPr>
              <a:t>people had been unemployed for over 12 months between </a:t>
            </a:r>
            <a:r>
              <a:rPr lang="en-GB" sz="1100" dirty="0" smtClean="0">
                <a:latin typeface="Helvetica" panose="020B0604020202020204" pitchFamily="34" charset="0"/>
              </a:rPr>
              <a:t>March and May, </a:t>
            </a:r>
            <a:r>
              <a:rPr lang="en-GB" sz="1100" dirty="0">
                <a:latin typeface="Helvetica" panose="020B0604020202020204" pitchFamily="34" charset="0"/>
              </a:rPr>
              <a:t>down by </a:t>
            </a:r>
            <a:r>
              <a:rPr lang="en-GB" sz="1100" dirty="0" smtClean="0">
                <a:latin typeface="Helvetica" panose="020B0604020202020204" pitchFamily="34" charset="0"/>
              </a:rPr>
              <a:t>57,000 </a:t>
            </a:r>
            <a:r>
              <a:rPr lang="en-GB" sz="1100" dirty="0">
                <a:latin typeface="Helvetica" panose="020B0604020202020204" pitchFamily="34" charset="0"/>
              </a:rPr>
              <a:t>from the previous three months, and down by </a:t>
            </a:r>
            <a:r>
              <a:rPr lang="en-GB" sz="1100" dirty="0" smtClean="0">
                <a:latin typeface="Helvetica" panose="020B0604020202020204" pitchFamily="34" charset="0"/>
              </a:rPr>
              <a:t>166,000 </a:t>
            </a:r>
            <a:r>
              <a:rPr lang="en-GB" sz="1100" b="1" dirty="0" smtClean="0">
                <a:solidFill>
                  <a:srgbClr val="E04C79"/>
                </a:solidFill>
                <a:latin typeface="Helvetica" panose="020B0604020202020204" pitchFamily="34" charset="0"/>
              </a:rPr>
              <a:t>(455 a </a:t>
            </a:r>
            <a:r>
              <a:rPr lang="en-GB" sz="1100" b="1" dirty="0">
                <a:solidFill>
                  <a:srgbClr val="E04C79"/>
                </a:solidFill>
                <a:latin typeface="Helvetica" panose="020B0604020202020204" pitchFamily="34" charset="0"/>
              </a:rPr>
              <a:t>day) </a:t>
            </a:r>
            <a:r>
              <a:rPr lang="en-GB" sz="1100" dirty="0">
                <a:latin typeface="Helvetica" panose="020B0604020202020204" pitchFamily="34" charset="0"/>
              </a:rPr>
              <a:t>from a year earlier</a:t>
            </a:r>
            <a:r>
              <a:rPr lang="en-GB" sz="1100" dirty="0" smtClean="0">
                <a:latin typeface="Helvetica" panose="020B0604020202020204" pitchFamily="34" charset="0"/>
              </a:rPr>
              <a:t>.</a:t>
            </a:r>
            <a:endParaRPr lang="en-GB" sz="1100" dirty="0">
              <a:latin typeface="Helvetica" panose="020B0604020202020204" pitchFamily="34" charset="0"/>
            </a:endParaRPr>
          </a:p>
          <a:p>
            <a:pPr marL="171450" lvl="0" indent="-171450">
              <a:buFont typeface="Arial" panose="020B0604020202020204" pitchFamily="34" charset="0"/>
              <a:buChar char="•"/>
            </a:pPr>
            <a:endParaRPr lang="en-GB" sz="1100" dirty="0" smtClean="0">
              <a:latin typeface="Helvetica" panose="020B0604020202020204" pitchFamily="34" charset="0"/>
            </a:endParaRPr>
          </a:p>
        </p:txBody>
      </p:sp>
      <p:pic>
        <p:nvPicPr>
          <p:cNvPr id="18" name="Picture 2" descr="http://themoneycharity.org.uk/assets/img/stat-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950" y="164044"/>
            <a:ext cx="1726887" cy="1670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388100" y="8830188"/>
            <a:ext cx="382663" cy="276999"/>
          </a:xfrm>
          <a:prstGeom prst="rect">
            <a:avLst/>
          </a:prstGeom>
          <a:noFill/>
        </p:spPr>
        <p:txBody>
          <a:bodyPr wrap="square" rtlCol="0">
            <a:spAutoFit/>
          </a:bodyPr>
          <a:lstStyle/>
          <a:p>
            <a:r>
              <a:rPr lang="en-GB" sz="1200" dirty="0" smtClean="0">
                <a:latin typeface="Helvetica" panose="020B0604020202020204" pitchFamily="34" charset="0"/>
              </a:rPr>
              <a:t>16</a:t>
            </a:r>
            <a:endParaRPr lang="en-GB" sz="1200" dirty="0">
              <a:latin typeface="Helvetica" panose="020B0604020202020204" pitchFamily="34" charset="0"/>
            </a:endParaRPr>
          </a:p>
        </p:txBody>
      </p:sp>
    </p:spTree>
    <p:extLst>
      <p:ext uri="{BB962C8B-B14F-4D97-AF65-F5344CB8AC3E}">
        <p14:creationId xmlns:p14="http://schemas.microsoft.com/office/powerpoint/2010/main" val="4123473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Grunge-Background-purp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cxnSp>
        <p:nvCxnSpPr>
          <p:cNvPr id="11" name="Straight Connector 10"/>
          <p:cNvCxnSpPr/>
          <p:nvPr/>
        </p:nvCxnSpPr>
        <p:spPr>
          <a:xfrm>
            <a:off x="234951" y="8293577"/>
            <a:ext cx="6388100" cy="0"/>
          </a:xfrm>
          <a:prstGeom prst="line">
            <a:avLst/>
          </a:prstGeom>
          <a:ln w="6350"/>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3957424" y="8593415"/>
            <a:ext cx="2793896" cy="276999"/>
          </a:xfrm>
          <a:prstGeom prst="rect">
            <a:avLst/>
          </a:prstGeom>
          <a:noFill/>
        </p:spPr>
        <p:txBody>
          <a:bodyPr wrap="square" rtlCol="0">
            <a:spAutoFit/>
          </a:bodyPr>
          <a:lstStyle/>
          <a:p>
            <a:pPr algn="r"/>
            <a:r>
              <a:rPr lang="en-US" sz="1200" b="1" dirty="0" smtClean="0">
                <a:latin typeface="Helvetica"/>
                <a:cs typeface="Helvetica"/>
              </a:rPr>
              <a:t>www.themoneycharity.org.uk</a:t>
            </a:r>
            <a:endParaRPr lang="en-US" sz="1200" b="1" dirty="0">
              <a:latin typeface="Helvetica"/>
              <a:cs typeface="Helvetica"/>
            </a:endParaRPr>
          </a:p>
        </p:txBody>
      </p:sp>
      <p:pic>
        <p:nvPicPr>
          <p:cNvPr id="2" name="Picture 2" descr="C:\Users\Lauren\Dropbox\TMC brand\Logos\TMC_logo_Horizontal_Blac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35" y="8254523"/>
            <a:ext cx="3509495" cy="8894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2416" y="2400300"/>
            <a:ext cx="6388101" cy="2677656"/>
          </a:xfrm>
          <a:prstGeom prst="rect">
            <a:avLst/>
          </a:prstGeom>
          <a:noFill/>
        </p:spPr>
        <p:txBody>
          <a:bodyPr wrap="square" rtlCol="0">
            <a:spAutoFit/>
          </a:bodyPr>
          <a:lstStyle/>
          <a:p>
            <a:pPr algn="ctr"/>
            <a:r>
              <a:rPr lang="en-GB" sz="1200" b="1" dirty="0" smtClean="0">
                <a:solidFill>
                  <a:schemeClr val="bg1"/>
                </a:solidFill>
                <a:latin typeface="Helvetica" panose="020B0604020202020204" pitchFamily="34" charset="0"/>
              </a:rPr>
              <a:t>The Money Charity’s is the UK’s leading financial capability charity.</a:t>
            </a:r>
          </a:p>
          <a:p>
            <a:pPr algn="ctr"/>
            <a:endParaRPr lang="en-GB" sz="1200" b="1" dirty="0">
              <a:solidFill>
                <a:schemeClr val="bg1"/>
              </a:solidFill>
              <a:latin typeface="Helvetica" panose="020B0604020202020204" pitchFamily="34" charset="0"/>
            </a:endParaRPr>
          </a:p>
          <a:p>
            <a:pPr algn="ctr"/>
            <a:r>
              <a:rPr lang="en-GB" sz="1200" b="1" dirty="0">
                <a:solidFill>
                  <a:schemeClr val="bg1"/>
                </a:solidFill>
                <a:latin typeface="Helvetica" panose="020B0604020202020204" pitchFamily="34" charset="0"/>
              </a:rPr>
              <a:t>We believe that being on top of your money means you are more in control of your life, your finances and your debts, reducing stress and hardship.  And that being on top of your money increases your wellbeing, helps you achieve your goals and live a happier more positive life as a result.</a:t>
            </a:r>
          </a:p>
          <a:p>
            <a:pPr algn="ctr"/>
            <a:endParaRPr lang="en-GB" sz="1200" b="1" dirty="0">
              <a:solidFill>
                <a:schemeClr val="bg1"/>
              </a:solidFill>
              <a:latin typeface="Helvetica" panose="020B0604020202020204" pitchFamily="34" charset="0"/>
            </a:endParaRPr>
          </a:p>
          <a:p>
            <a:pPr algn="ctr"/>
            <a:endParaRPr lang="en-GB" sz="1200" b="1" dirty="0" smtClean="0">
              <a:solidFill>
                <a:schemeClr val="bg1"/>
              </a:solidFill>
              <a:latin typeface="Helvetica" panose="020B0604020202020204" pitchFamily="34" charset="0"/>
            </a:endParaRPr>
          </a:p>
          <a:p>
            <a:pPr algn="ctr"/>
            <a:r>
              <a:rPr lang="en-GB" sz="1200" b="1" dirty="0">
                <a:solidFill>
                  <a:schemeClr val="bg1"/>
                </a:solidFill>
                <a:latin typeface="Helvetica" panose="020B0604020202020204" pitchFamily="34" charset="0"/>
              </a:rPr>
              <a:t>Our vision is for everyone to be on top of their money as a part of everyday life.  So, we empower people across the UK to build the skills, knowledge, attitudes and behaviours, to make the most of their money throughout their lives.</a:t>
            </a:r>
          </a:p>
          <a:p>
            <a:endParaRPr lang="en-GB" sz="1200" dirty="0">
              <a:solidFill>
                <a:schemeClr val="bg1"/>
              </a:solidFill>
              <a:latin typeface="Helvetica" panose="020B0604020202020204" pitchFamily="34" charset="0"/>
            </a:endParaRPr>
          </a:p>
          <a:p>
            <a:endParaRPr lang="en-GB" sz="1200" dirty="0" smtClean="0">
              <a:solidFill>
                <a:schemeClr val="bg1"/>
              </a:solidFill>
              <a:latin typeface="Helvetica" panose="020B0604020202020204" pitchFamily="34" charset="0"/>
            </a:endParaRPr>
          </a:p>
          <a:p>
            <a:endParaRPr lang="en-GB" sz="1200" dirty="0">
              <a:solidFill>
                <a:schemeClr val="bg1"/>
              </a:solidFill>
              <a:latin typeface="Helvetica" panose="020B0604020202020204" pitchFamily="34" charset="0"/>
            </a:endParaRPr>
          </a:p>
        </p:txBody>
      </p:sp>
      <p:pic>
        <p:nvPicPr>
          <p:cNvPr id="10242" name="Picture 2" descr="C:\Users\Lauren\Desktop\Picture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97970">
            <a:off x="4011816" y="4832698"/>
            <a:ext cx="2447584" cy="2381664"/>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Lauren\Desktop\Picture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1237" y="5537200"/>
            <a:ext cx="2870460" cy="18764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Lauren\Dropbox\TMC brand\Logos\TMC_logo_White_Stacke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384" y="343120"/>
            <a:ext cx="2914475" cy="2104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578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unge-Background-grey.png"/>
          <p:cNvPicPr>
            <a:picLocks noChangeAspect="1"/>
          </p:cNvPicPr>
          <p:nvPr/>
        </p:nvPicPr>
        <p:blipFill>
          <a:blip r:embed="rId3">
            <a:alphaModFix amt="21000"/>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3" name="Rectangle 2"/>
          <p:cNvSpPr/>
          <p:nvPr/>
        </p:nvSpPr>
        <p:spPr>
          <a:xfrm>
            <a:off x="186146" y="2332989"/>
            <a:ext cx="6532154" cy="3308598"/>
          </a:xfrm>
          <a:prstGeom prst="rect">
            <a:avLst/>
          </a:prstGeom>
        </p:spPr>
        <p:txBody>
          <a:bodyPr wrap="square">
            <a:spAutoFit/>
          </a:bodyPr>
          <a:lstStyle/>
          <a:p>
            <a:r>
              <a:rPr lang="en-GB" sz="1100" dirty="0">
                <a:latin typeface="Helvetica" panose="020B0604020202020204" pitchFamily="34" charset="0"/>
              </a:rPr>
              <a:t>Welcome to the </a:t>
            </a:r>
            <a:r>
              <a:rPr lang="en-GB" sz="1100" dirty="0" smtClean="0">
                <a:latin typeface="Helvetica" panose="020B0604020202020204" pitchFamily="34" charset="0"/>
              </a:rPr>
              <a:t>August 2014 edition </a:t>
            </a:r>
            <a:r>
              <a:rPr lang="en-GB" sz="1100" dirty="0">
                <a:latin typeface="Helvetica" panose="020B0604020202020204" pitchFamily="34" charset="0"/>
              </a:rPr>
              <a:t>of </a:t>
            </a:r>
            <a:r>
              <a:rPr lang="en-GB" sz="1100" dirty="0" smtClean="0">
                <a:latin typeface="Helvetica" panose="020B0604020202020204" pitchFamily="34" charset="0"/>
              </a:rPr>
              <a:t>The Money Statistics – The Money Charity’s monthly round-up of statistics about how we use money in the UK. These were previously published as the Debt Statistics, but we’ve now revamped and improved them to cover a wider range of information about how we use money in the UK.</a:t>
            </a:r>
          </a:p>
          <a:p>
            <a:endParaRPr lang="en-GB" sz="1100" dirty="0">
              <a:latin typeface="Helvetica" panose="020B0604020202020204" pitchFamily="34" charset="0"/>
            </a:endParaRPr>
          </a:p>
          <a:p>
            <a:r>
              <a:rPr lang="en-GB" sz="1100" dirty="0" smtClean="0">
                <a:latin typeface="Helvetica" panose="020B0604020202020204" pitchFamily="34" charset="0"/>
              </a:rPr>
              <a:t>If you’ve any questions, comments, or want any information about the source of these statistics, please contact Jamie Thunder at </a:t>
            </a:r>
            <a:r>
              <a:rPr lang="en-GB" sz="1100" dirty="0" smtClean="0">
                <a:latin typeface="Helvetica" panose="020B0604020202020204" pitchFamily="34" charset="0"/>
                <a:hlinkClick r:id="rId4"/>
              </a:rPr>
              <a:t>jamie@themoneycharity.org.uk</a:t>
            </a:r>
            <a:r>
              <a:rPr lang="en-GB" sz="1100" dirty="0" smtClean="0">
                <a:latin typeface="Helvetica" panose="020B0604020202020204" pitchFamily="34" charset="0"/>
              </a:rPr>
              <a:t>.</a:t>
            </a:r>
            <a:endParaRPr lang="en-GB" sz="1100" dirty="0">
              <a:latin typeface="Helvetica" panose="020B0604020202020204" pitchFamily="34" charset="0"/>
            </a:endParaRPr>
          </a:p>
          <a:p>
            <a:endParaRPr lang="en-GB" sz="1100" dirty="0" smtClean="0">
              <a:latin typeface="Helvetica" panose="020B0604020202020204" pitchFamily="34" charset="0"/>
            </a:endParaRPr>
          </a:p>
          <a:p>
            <a:r>
              <a:rPr lang="en-GB" sz="1100" dirty="0" smtClean="0">
                <a:latin typeface="Helvetica" panose="020B0604020202020204" pitchFamily="34" charset="0"/>
              </a:rPr>
              <a:t>Throughout </a:t>
            </a:r>
            <a:r>
              <a:rPr lang="en-GB" sz="1100" dirty="0">
                <a:latin typeface="Helvetica" panose="020B0604020202020204" pitchFamily="34" charset="0"/>
              </a:rPr>
              <a:t>this document, statistics that are written </a:t>
            </a:r>
            <a:r>
              <a:rPr lang="en-GB" sz="1100" dirty="0" smtClean="0">
                <a:latin typeface="Helvetica" panose="020B0604020202020204" pitchFamily="34" charset="0"/>
              </a:rPr>
              <a:t>in</a:t>
            </a:r>
            <a:r>
              <a:rPr lang="en-GB" sz="1100" b="1" dirty="0" smtClean="0">
                <a:latin typeface="Helvetica" panose="020B0604020202020204" pitchFamily="34" charset="0"/>
              </a:rPr>
              <a:t> </a:t>
            </a:r>
            <a:r>
              <a:rPr lang="en-GB" sz="1100" b="1" dirty="0" smtClean="0">
                <a:solidFill>
                  <a:srgbClr val="63B221"/>
                </a:solidFill>
                <a:latin typeface="Helvetica" panose="020B0604020202020204" pitchFamily="34" charset="0"/>
              </a:rPr>
              <a:t>colour</a:t>
            </a:r>
            <a:r>
              <a:rPr lang="en-GB" sz="1100" b="1" dirty="0" smtClean="0">
                <a:latin typeface="Helvetica" panose="020B0604020202020204" pitchFamily="34" charset="0"/>
              </a:rPr>
              <a:t> </a:t>
            </a:r>
            <a:r>
              <a:rPr lang="en-GB" sz="1100" dirty="0">
                <a:latin typeface="Helvetica" panose="020B0604020202020204" pitchFamily="34" charset="0"/>
              </a:rPr>
              <a:t>have been calculated by The Money Charity. </a:t>
            </a:r>
            <a:r>
              <a:rPr lang="en-GB" sz="1100" dirty="0" smtClean="0">
                <a:latin typeface="Helvetica" panose="020B0604020202020204" pitchFamily="34" charset="0"/>
              </a:rPr>
              <a:t>All </a:t>
            </a:r>
            <a:r>
              <a:rPr lang="en-GB" sz="1100" dirty="0">
                <a:latin typeface="Helvetica" panose="020B0604020202020204" pitchFamily="34" charset="0"/>
              </a:rPr>
              <a:t>the other statistics come from external sources and are written in </a:t>
            </a:r>
            <a:r>
              <a:rPr lang="en-GB" sz="1100" b="1" dirty="0">
                <a:latin typeface="Helvetica" panose="020B0604020202020204" pitchFamily="34" charset="0"/>
              </a:rPr>
              <a:t>black</a:t>
            </a:r>
            <a:r>
              <a:rPr lang="en-GB" sz="1100" dirty="0" smtClean="0">
                <a:latin typeface="Helvetica" panose="020B0604020202020204" pitchFamily="34" charset="0"/>
              </a:rPr>
              <a:t>.</a:t>
            </a:r>
          </a:p>
          <a:p>
            <a:endParaRPr lang="en-GB" sz="1100" dirty="0" smtClean="0">
              <a:latin typeface="Helvetica" panose="020B0604020202020204" pitchFamily="34" charset="0"/>
            </a:endParaRPr>
          </a:p>
          <a:p>
            <a:r>
              <a:rPr lang="en-GB" sz="1100" dirty="0" smtClean="0">
                <a:latin typeface="Helvetica" panose="020B0604020202020204" pitchFamily="34" charset="0"/>
              </a:rPr>
              <a:t>You can use any of the statistics here, as long as:</a:t>
            </a:r>
            <a:endParaRPr lang="en-GB" sz="1100" dirty="0">
              <a:latin typeface="Helvetica" panose="020B0604020202020204" pitchFamily="34" charset="0"/>
            </a:endParaRPr>
          </a:p>
          <a:p>
            <a:pPr marL="628650" lvl="1" indent="-171450">
              <a:buFont typeface="Helvetica" panose="020B0604020202020204" pitchFamily="34" charset="0"/>
              <a:buChar char="•"/>
            </a:pPr>
            <a:r>
              <a:rPr lang="en-GB" sz="1100" dirty="0" smtClean="0">
                <a:latin typeface="Helvetica" panose="020B0604020202020204" pitchFamily="34" charset="0"/>
              </a:rPr>
              <a:t>You don’t make any commercial or financial gain from their use; and</a:t>
            </a:r>
            <a:endParaRPr lang="en-GB" sz="1100" dirty="0">
              <a:latin typeface="Helvetica" panose="020B0604020202020204" pitchFamily="34" charset="0"/>
            </a:endParaRPr>
          </a:p>
          <a:p>
            <a:pPr marL="628650" lvl="1" indent="-171450">
              <a:buFont typeface="Helvetica" panose="020B0604020202020204" pitchFamily="34" charset="0"/>
              <a:buChar char="•"/>
            </a:pPr>
            <a:r>
              <a:rPr lang="en-GB" sz="1100" dirty="0" smtClean="0">
                <a:latin typeface="Helvetica" panose="020B0604020202020204" pitchFamily="34" charset="0"/>
              </a:rPr>
              <a:t>You acknowledge us as the providers of the information.</a:t>
            </a:r>
            <a:endParaRPr lang="en-GB" sz="1100" dirty="0">
              <a:latin typeface="Helvetica" panose="020B0604020202020204" pitchFamily="34" charset="0"/>
            </a:endParaRPr>
          </a:p>
          <a:p>
            <a:endParaRPr lang="en-GB" sz="1100" dirty="0" smtClean="0">
              <a:latin typeface="Helvetica" panose="020B0604020202020204" pitchFamily="34" charset="0"/>
            </a:endParaRPr>
          </a:p>
          <a:p>
            <a:r>
              <a:rPr lang="en-GB" sz="1100" dirty="0" smtClean="0">
                <a:latin typeface="Helvetica" panose="020B0604020202020204" pitchFamily="34" charset="0"/>
              </a:rPr>
              <a:t>If you’d like these emailed to you every month as soon as they’re published, please sign up </a:t>
            </a:r>
            <a:r>
              <a:rPr lang="en-GB" sz="1100" dirty="0" smtClean="0">
                <a:solidFill>
                  <a:schemeClr val="bg1"/>
                </a:solidFill>
                <a:latin typeface="Helvetica" panose="020B0604020202020204" pitchFamily="34" charset="0"/>
                <a:hlinkClick r:id="rId5"/>
              </a:rPr>
              <a:t>here</a:t>
            </a:r>
            <a:r>
              <a:rPr lang="en-GB" sz="1100" dirty="0" smtClean="0">
                <a:latin typeface="Helvetica" panose="020B0604020202020204" pitchFamily="34" charset="0"/>
              </a:rPr>
              <a:t>.</a:t>
            </a:r>
          </a:p>
          <a:p>
            <a:endParaRPr lang="en-GB" sz="1100" dirty="0">
              <a:solidFill>
                <a:schemeClr val="bg1"/>
              </a:solidFill>
              <a:latin typeface="Helvetica" panose="020B0604020202020204" pitchFamily="34" charset="0"/>
            </a:endParaRPr>
          </a:p>
          <a:p>
            <a:r>
              <a:rPr lang="en-GB" sz="1100" dirty="0" smtClean="0">
                <a:latin typeface="Helvetica" panose="020B0604020202020204" pitchFamily="34" charset="0"/>
              </a:rPr>
              <a:t>All statistics are from the latest available data at the time of writing.</a:t>
            </a:r>
            <a:endParaRPr lang="en-GB" sz="1100" dirty="0">
              <a:latin typeface="Helvetica" panose="020B0604020202020204" pitchFamily="34" charset="0"/>
            </a:endParaRPr>
          </a:p>
          <a:p>
            <a:endParaRPr lang="en-GB" sz="1100" dirty="0">
              <a:latin typeface="Helvetica"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906311943"/>
              </p:ext>
            </p:extLst>
          </p:nvPr>
        </p:nvGraphicFramePr>
        <p:xfrm>
          <a:off x="162923" y="5616023"/>
          <a:ext cx="6532154" cy="2110318"/>
        </p:xfrm>
        <a:graphic>
          <a:graphicData uri="http://schemas.openxmlformats.org/drawingml/2006/table">
            <a:tbl>
              <a:tblPr firstRow="1" bandRow="1">
                <a:tableStyleId>{5940675A-B579-460E-94D1-54222C63F5DA}</a:tableStyleId>
              </a:tblPr>
              <a:tblGrid>
                <a:gridCol w="4657855"/>
                <a:gridCol w="1874299"/>
              </a:tblGrid>
              <a:tr h="301474">
                <a:tc>
                  <a:txBody>
                    <a:bodyPr/>
                    <a:lstStyle/>
                    <a:p>
                      <a:r>
                        <a:rPr lang="en-GB" sz="1100" b="1" dirty="0" smtClean="0">
                          <a:latin typeface="Helvetica" panose="020B0604020202020204" pitchFamily="34" charset="0"/>
                        </a:rPr>
                        <a:t>Section</a:t>
                      </a:r>
                      <a:r>
                        <a:rPr lang="en-GB" sz="1100" b="1" baseline="0" dirty="0" smtClean="0">
                          <a:latin typeface="Helvetica" panose="020B0604020202020204" pitchFamily="34" charset="0"/>
                        </a:rPr>
                        <a:t> </a:t>
                      </a:r>
                      <a:endParaRPr lang="en-GB" sz="1100" b="1" dirty="0">
                        <a:latin typeface="Helvetica" panose="020B0604020202020204" pitchFamily="34" charset="0"/>
                      </a:endParaRPr>
                    </a:p>
                  </a:txBody>
                  <a:tcPr/>
                </a:tc>
                <a:tc>
                  <a:txBody>
                    <a:bodyPr/>
                    <a:lstStyle/>
                    <a:p>
                      <a:pPr algn="ctr"/>
                      <a:r>
                        <a:rPr lang="en-GB" sz="1100" b="1" dirty="0" smtClean="0">
                          <a:latin typeface="Helvetica" panose="020B0604020202020204" pitchFamily="34" charset="0"/>
                        </a:rPr>
                        <a:t>Page Number</a:t>
                      </a:r>
                      <a:r>
                        <a:rPr lang="en-GB" sz="1100" b="1" baseline="0" dirty="0" smtClean="0">
                          <a:latin typeface="Helvetica" panose="020B0604020202020204" pitchFamily="34" charset="0"/>
                        </a:rPr>
                        <a:t> </a:t>
                      </a:r>
                      <a:endParaRPr lang="en-GB" sz="1100" b="1" dirty="0">
                        <a:latin typeface="Helvetica" panose="020B0604020202020204" pitchFamily="34" charset="0"/>
                      </a:endParaRPr>
                    </a:p>
                  </a:txBody>
                  <a:tcPr/>
                </a:tc>
              </a:tr>
              <a:tr h="301474">
                <a:tc>
                  <a:txBody>
                    <a:bodyPr/>
                    <a:lstStyle/>
                    <a:p>
                      <a:r>
                        <a:rPr lang="en-GB" sz="1100" b="1" baseline="0" dirty="0" smtClean="0">
                          <a:solidFill>
                            <a:srgbClr val="63B221"/>
                          </a:solidFill>
                          <a:latin typeface="Helvetica" panose="020B0604020202020204" pitchFamily="34" charset="0"/>
                        </a:rPr>
                        <a:t>1. Striking numbers</a:t>
                      </a:r>
                    </a:p>
                  </a:txBody>
                  <a:tcPr/>
                </a:tc>
                <a:tc>
                  <a:txBody>
                    <a:bodyPr/>
                    <a:lstStyle/>
                    <a:p>
                      <a:pPr algn="ctr"/>
                      <a:r>
                        <a:rPr lang="en-GB" sz="1100" b="1" dirty="0" smtClean="0">
                          <a:solidFill>
                            <a:srgbClr val="63B221"/>
                          </a:solidFill>
                          <a:latin typeface="Helvetica" panose="020B0604020202020204" pitchFamily="34" charset="0"/>
                        </a:rPr>
                        <a:t>3</a:t>
                      </a:r>
                      <a:endParaRPr lang="en-GB" sz="1100" b="1" dirty="0">
                        <a:solidFill>
                          <a:srgbClr val="63B221"/>
                        </a:solidFill>
                        <a:latin typeface="Helvetica" panose="020B0604020202020204" pitchFamily="34" charset="0"/>
                      </a:endParaRPr>
                    </a:p>
                  </a:txBody>
                  <a:tcPr/>
                </a:tc>
              </a:tr>
              <a:tr h="3014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1" dirty="0" smtClean="0">
                          <a:solidFill>
                            <a:srgbClr val="2D4186"/>
                          </a:solidFill>
                          <a:latin typeface="Helvetica" panose="020B0604020202020204" pitchFamily="34" charset="0"/>
                        </a:rPr>
                        <a:t>2. Personal debt in the UK</a:t>
                      </a:r>
                      <a:endParaRPr lang="en-GB" sz="1100" b="1" baseline="0" dirty="0" smtClean="0">
                        <a:solidFill>
                          <a:srgbClr val="2D4186"/>
                        </a:solidFill>
                        <a:latin typeface="Helvetica" panose="020B0604020202020204" pitchFamily="34" charset="0"/>
                      </a:endParaRPr>
                    </a:p>
                  </a:txBody>
                  <a:tcPr/>
                </a:tc>
                <a:tc>
                  <a:txBody>
                    <a:bodyPr/>
                    <a:lstStyle/>
                    <a:p>
                      <a:pPr algn="ctr"/>
                      <a:r>
                        <a:rPr lang="en-GB" sz="1100" b="1" dirty="0" smtClean="0">
                          <a:solidFill>
                            <a:srgbClr val="2D4186"/>
                          </a:solidFill>
                          <a:latin typeface="Helvetica" panose="020B0604020202020204" pitchFamily="34" charset="0"/>
                        </a:rPr>
                        <a:t>5</a:t>
                      </a:r>
                      <a:endParaRPr lang="en-GB" sz="1100" b="1" dirty="0">
                        <a:solidFill>
                          <a:srgbClr val="2D4186"/>
                        </a:solidFill>
                        <a:latin typeface="Helvetica" panose="020B0604020202020204" pitchFamily="34" charset="0"/>
                      </a:endParaRPr>
                    </a:p>
                  </a:txBody>
                  <a:tcPr/>
                </a:tc>
              </a:tr>
              <a:tr h="3014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1" dirty="0" smtClean="0">
                          <a:solidFill>
                            <a:srgbClr val="009FDF"/>
                          </a:solidFill>
                          <a:latin typeface="Helvetica" panose="020B0604020202020204" pitchFamily="34" charset="0"/>
                        </a:rPr>
                        <a:t>3. Mortgages,</a:t>
                      </a:r>
                      <a:r>
                        <a:rPr lang="en-GB" sz="1100" b="1" baseline="0" dirty="0" smtClean="0">
                          <a:solidFill>
                            <a:srgbClr val="009FDF"/>
                          </a:solidFill>
                          <a:latin typeface="Helvetica" panose="020B0604020202020204" pitchFamily="34" charset="0"/>
                        </a:rPr>
                        <a:t> rent, and housing</a:t>
                      </a:r>
                      <a:endParaRPr lang="en-GB" sz="1100" b="1" dirty="0" smtClean="0">
                        <a:solidFill>
                          <a:srgbClr val="009FDF"/>
                        </a:solidFill>
                        <a:latin typeface="Helvetica" panose="020B0604020202020204" pitchFamily="34" charset="0"/>
                      </a:endParaRPr>
                    </a:p>
                  </a:txBody>
                  <a:tcPr/>
                </a:tc>
                <a:tc>
                  <a:txBody>
                    <a:bodyPr/>
                    <a:lstStyle/>
                    <a:p>
                      <a:pPr algn="ctr"/>
                      <a:r>
                        <a:rPr lang="en-GB" sz="1100" b="1" dirty="0" smtClean="0">
                          <a:solidFill>
                            <a:srgbClr val="009FDF"/>
                          </a:solidFill>
                          <a:latin typeface="Helvetica" panose="020B0604020202020204" pitchFamily="34" charset="0"/>
                        </a:rPr>
                        <a:t>8</a:t>
                      </a:r>
                      <a:endParaRPr lang="en-GB" sz="1100" b="1" dirty="0">
                        <a:solidFill>
                          <a:srgbClr val="009FDF"/>
                        </a:solidFill>
                        <a:latin typeface="Helvetica" panose="020B0604020202020204" pitchFamily="34" charset="0"/>
                      </a:endParaRPr>
                    </a:p>
                  </a:txBody>
                  <a:tcPr/>
                </a:tc>
              </a:tr>
              <a:tr h="3014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1" dirty="0" smtClean="0">
                          <a:solidFill>
                            <a:srgbClr val="36C4AE"/>
                          </a:solidFill>
                          <a:latin typeface="Helvetica" panose="020B0604020202020204" pitchFamily="34" charset="0"/>
                        </a:rPr>
                        <a:t>4. Savings and pensions</a:t>
                      </a:r>
                    </a:p>
                  </a:txBody>
                  <a:tcPr/>
                </a:tc>
                <a:tc>
                  <a:txBody>
                    <a:bodyPr/>
                    <a:lstStyle/>
                    <a:p>
                      <a:pPr algn="ctr"/>
                      <a:r>
                        <a:rPr lang="en-GB" sz="1100" b="1" dirty="0" smtClean="0">
                          <a:solidFill>
                            <a:srgbClr val="36C4AE"/>
                          </a:solidFill>
                          <a:latin typeface="Helvetica" panose="020B0604020202020204" pitchFamily="34" charset="0"/>
                        </a:rPr>
                        <a:t>12</a:t>
                      </a:r>
                      <a:endParaRPr lang="en-GB" sz="1100" b="1" dirty="0">
                        <a:solidFill>
                          <a:srgbClr val="36C4AE"/>
                        </a:solidFill>
                        <a:latin typeface="Helvetica" panose="020B0604020202020204" pitchFamily="34" charset="0"/>
                      </a:endParaRPr>
                    </a:p>
                  </a:txBody>
                  <a:tcPr/>
                </a:tc>
              </a:tr>
              <a:tr h="3014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1" dirty="0" smtClean="0">
                          <a:solidFill>
                            <a:srgbClr val="A760C6"/>
                          </a:solidFill>
                          <a:latin typeface="Helvetica" panose="020B0604020202020204" pitchFamily="34" charset="0"/>
                        </a:rPr>
                        <a:t>5. Spending and loans</a:t>
                      </a:r>
                    </a:p>
                  </a:txBody>
                  <a:tcPr/>
                </a:tc>
                <a:tc>
                  <a:txBody>
                    <a:bodyPr/>
                    <a:lstStyle/>
                    <a:p>
                      <a:pPr algn="ctr"/>
                      <a:r>
                        <a:rPr lang="en-GB" sz="1100" b="1" dirty="0" smtClean="0">
                          <a:solidFill>
                            <a:srgbClr val="A760C6"/>
                          </a:solidFill>
                          <a:latin typeface="Helvetica" panose="020B0604020202020204" pitchFamily="34" charset="0"/>
                        </a:rPr>
                        <a:t>13</a:t>
                      </a:r>
                      <a:endParaRPr lang="en-GB" sz="1100" b="1" dirty="0">
                        <a:solidFill>
                          <a:srgbClr val="A760C6"/>
                        </a:solidFill>
                        <a:latin typeface="Helvetica" panose="020B0604020202020204" pitchFamily="34" charset="0"/>
                      </a:endParaRPr>
                    </a:p>
                  </a:txBody>
                  <a:tcPr/>
                </a:tc>
              </a:tr>
              <a:tr h="3014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1" dirty="0" smtClean="0">
                          <a:solidFill>
                            <a:srgbClr val="E04C79"/>
                          </a:solidFill>
                          <a:latin typeface="Helvetica" panose="020B0604020202020204" pitchFamily="34" charset="0"/>
                        </a:rPr>
                        <a:t>6. The bigger picture</a:t>
                      </a:r>
                    </a:p>
                  </a:txBody>
                  <a:tcPr/>
                </a:tc>
                <a:tc>
                  <a:txBody>
                    <a:bodyPr/>
                    <a:lstStyle/>
                    <a:p>
                      <a:pPr algn="ctr"/>
                      <a:r>
                        <a:rPr lang="en-GB" sz="1100" b="1" dirty="0" smtClean="0">
                          <a:solidFill>
                            <a:srgbClr val="E04C79"/>
                          </a:solidFill>
                          <a:latin typeface="Helvetica" panose="020B0604020202020204" pitchFamily="34" charset="0"/>
                        </a:rPr>
                        <a:t>15</a:t>
                      </a:r>
                      <a:endParaRPr lang="en-GB" sz="1100" b="1" dirty="0">
                        <a:solidFill>
                          <a:srgbClr val="E04C79"/>
                        </a:solidFill>
                        <a:latin typeface="Helvetica" panose="020B0604020202020204" pitchFamily="34" charset="0"/>
                      </a:endParaRPr>
                    </a:p>
                  </a:txBody>
                  <a:tcPr/>
                </a:tc>
              </a:tr>
            </a:tbl>
          </a:graphicData>
        </a:graphic>
      </p:graphicFrame>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6983" y="203200"/>
            <a:ext cx="2145633" cy="1656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hlinkClick r:id="rId7" action="ppaction://hlinksldjump"/>
          </p:cNvPr>
          <p:cNvSpPr/>
          <p:nvPr/>
        </p:nvSpPr>
        <p:spPr>
          <a:xfrm>
            <a:off x="173446" y="5930900"/>
            <a:ext cx="6532154" cy="2667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0" name="Straight Connector 9"/>
          <p:cNvCxnSpPr/>
          <p:nvPr/>
        </p:nvCxnSpPr>
        <p:spPr>
          <a:xfrm>
            <a:off x="234951" y="8293577"/>
            <a:ext cx="6388100" cy="0"/>
          </a:xfrm>
          <a:prstGeom prst="line">
            <a:avLst/>
          </a:prstGeom>
          <a:ln w="6350"/>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3957424" y="8593415"/>
            <a:ext cx="2793896" cy="461665"/>
          </a:xfrm>
          <a:prstGeom prst="rect">
            <a:avLst/>
          </a:prstGeom>
          <a:noFill/>
        </p:spPr>
        <p:txBody>
          <a:bodyPr wrap="square" rtlCol="0">
            <a:spAutoFit/>
          </a:bodyPr>
          <a:lstStyle/>
          <a:p>
            <a:pPr algn="r"/>
            <a:r>
              <a:rPr lang="en-US" sz="1200" b="1" dirty="0" smtClean="0">
                <a:latin typeface="Helvetica"/>
                <a:cs typeface="Helvetica"/>
              </a:rPr>
              <a:t>www.themoneycharity.org.uk</a:t>
            </a:r>
          </a:p>
          <a:p>
            <a:pPr algn="r"/>
            <a:endParaRPr lang="en-US" sz="1200" b="1" dirty="0">
              <a:latin typeface="Helvetica"/>
              <a:cs typeface="Helvetica"/>
            </a:endParaRPr>
          </a:p>
        </p:txBody>
      </p:sp>
      <p:pic>
        <p:nvPicPr>
          <p:cNvPr id="13" name="Picture 2" descr="C:\Users\Lauren\Dropbox\TMC brand\Logos\TMC_logo_Horizontal_Black.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635" y="8254523"/>
            <a:ext cx="3509495" cy="8894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74943" y="8830188"/>
            <a:ext cx="194219" cy="276760"/>
          </a:xfrm>
          <a:prstGeom prst="rect">
            <a:avLst/>
          </a:prstGeom>
          <a:noFill/>
        </p:spPr>
        <p:txBody>
          <a:bodyPr wrap="square" rtlCol="0">
            <a:spAutoFit/>
          </a:bodyPr>
          <a:lstStyle/>
          <a:p>
            <a:r>
              <a:rPr lang="en-GB" sz="1200" dirty="0" smtClean="0">
                <a:latin typeface="Helvetica" panose="020B0604020202020204" pitchFamily="34" charset="0"/>
              </a:rPr>
              <a:t>2</a:t>
            </a:r>
            <a:endParaRPr lang="en-GB" sz="1200" dirty="0">
              <a:latin typeface="Helvetica" panose="020B0604020202020204" pitchFamily="34" charset="0"/>
            </a:endParaRPr>
          </a:p>
        </p:txBody>
      </p:sp>
      <p:sp>
        <p:nvSpPr>
          <p:cNvPr id="18" name="Rectangle 17">
            <a:hlinkClick r:id="rId9" action="ppaction://hlinksldjump"/>
          </p:cNvPr>
          <p:cNvSpPr/>
          <p:nvPr/>
        </p:nvSpPr>
        <p:spPr>
          <a:xfrm>
            <a:off x="156391" y="6229350"/>
            <a:ext cx="6532154" cy="2667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hlinkClick r:id="rId10" action="ppaction://hlinksldjump"/>
          </p:cNvPr>
          <p:cNvSpPr/>
          <p:nvPr/>
        </p:nvSpPr>
        <p:spPr>
          <a:xfrm>
            <a:off x="173446" y="6534150"/>
            <a:ext cx="6532154" cy="2667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a:hlinkClick r:id="rId11" action="ppaction://hlinksldjump"/>
          </p:cNvPr>
          <p:cNvSpPr/>
          <p:nvPr/>
        </p:nvSpPr>
        <p:spPr>
          <a:xfrm>
            <a:off x="156391" y="6832600"/>
            <a:ext cx="6532154" cy="2667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Rectangle 24">
            <a:hlinkClick r:id="rId12" action="ppaction://hlinksldjump"/>
          </p:cNvPr>
          <p:cNvSpPr/>
          <p:nvPr/>
        </p:nvSpPr>
        <p:spPr>
          <a:xfrm>
            <a:off x="160746" y="7131050"/>
            <a:ext cx="6532154" cy="2667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Rectangle 25">
            <a:hlinkClick r:id="rId13" action="ppaction://hlinksldjump"/>
          </p:cNvPr>
          <p:cNvSpPr/>
          <p:nvPr/>
        </p:nvSpPr>
        <p:spPr>
          <a:xfrm>
            <a:off x="156391" y="7434241"/>
            <a:ext cx="6532154" cy="2667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31749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unge-Background-grey.png"/>
          <p:cNvPicPr>
            <a:picLocks noChangeAspect="1"/>
          </p:cNvPicPr>
          <p:nvPr/>
        </p:nvPicPr>
        <p:blipFill>
          <a:blip r:embed="rId3">
            <a:alphaModFix amt="21000"/>
            <a:extLst>
              <a:ext uri="{28A0092B-C50C-407E-A947-70E740481C1C}">
                <a14:useLocalDpi xmlns:a14="http://schemas.microsoft.com/office/drawing/2010/main" val="0"/>
              </a:ext>
            </a:extLst>
          </a:blip>
          <a:stretch>
            <a:fillRect/>
          </a:stretch>
        </p:blipFill>
        <p:spPr>
          <a:xfrm>
            <a:off x="-2540" y="685"/>
            <a:ext cx="6858000" cy="9144000"/>
          </a:xfrm>
          <a:prstGeom prst="rect">
            <a:avLst/>
          </a:prstGeom>
        </p:spPr>
      </p:pic>
      <p:cxnSp>
        <p:nvCxnSpPr>
          <p:cNvPr id="11" name="Straight Connector 10"/>
          <p:cNvCxnSpPr/>
          <p:nvPr/>
        </p:nvCxnSpPr>
        <p:spPr>
          <a:xfrm>
            <a:off x="234951" y="8293577"/>
            <a:ext cx="6388100" cy="0"/>
          </a:xfrm>
          <a:prstGeom prst="line">
            <a:avLst/>
          </a:prstGeom>
          <a:ln w="6350"/>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3957424" y="8593415"/>
            <a:ext cx="2793896" cy="461665"/>
          </a:xfrm>
          <a:prstGeom prst="rect">
            <a:avLst/>
          </a:prstGeom>
          <a:noFill/>
        </p:spPr>
        <p:txBody>
          <a:bodyPr wrap="square" rtlCol="0">
            <a:spAutoFit/>
          </a:bodyPr>
          <a:lstStyle/>
          <a:p>
            <a:pPr algn="r"/>
            <a:r>
              <a:rPr lang="en-US" sz="1200" b="1" dirty="0" smtClean="0">
                <a:latin typeface="Helvetica"/>
                <a:cs typeface="Helvetica"/>
              </a:rPr>
              <a:t>www.themoneycharity.org.uk</a:t>
            </a:r>
          </a:p>
          <a:p>
            <a:pPr algn="r"/>
            <a:endParaRPr lang="en-US" sz="1200" b="1" dirty="0">
              <a:latin typeface="Helvetica"/>
              <a:cs typeface="Helvetica"/>
            </a:endParaRPr>
          </a:p>
        </p:txBody>
      </p:sp>
      <p:sp>
        <p:nvSpPr>
          <p:cNvPr id="6" name="TextBox 5"/>
          <p:cNvSpPr txBox="1"/>
          <p:nvPr/>
        </p:nvSpPr>
        <p:spPr>
          <a:xfrm>
            <a:off x="1620912" y="711236"/>
            <a:ext cx="4465320" cy="461665"/>
          </a:xfrm>
          <a:prstGeom prst="rect">
            <a:avLst/>
          </a:prstGeom>
          <a:noFill/>
        </p:spPr>
        <p:txBody>
          <a:bodyPr wrap="square" rtlCol="0">
            <a:spAutoFit/>
          </a:bodyPr>
          <a:lstStyle/>
          <a:p>
            <a:pPr algn="ctr"/>
            <a:r>
              <a:rPr lang="en-GB" sz="2400" b="1" dirty="0" smtClean="0">
                <a:latin typeface="Helvetica" panose="020B0604020202020204" pitchFamily="34" charset="0"/>
              </a:rPr>
              <a:t>1. Striking numbers</a:t>
            </a:r>
            <a:endParaRPr lang="en-GB" sz="2400" b="1" dirty="0">
              <a:latin typeface="Helvetica" panose="020B0604020202020204" pitchFamily="34" charset="0"/>
            </a:endParaRPr>
          </a:p>
        </p:txBody>
      </p:sp>
      <p:pic>
        <p:nvPicPr>
          <p:cNvPr id="2" name="Picture 2" descr="C:\Users\Lauren\Dropbox\TMC brand\Logos\TMC_logo_Horizontal_Blac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35" y="8254523"/>
            <a:ext cx="3509495" cy="889477"/>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3593156" y="1661517"/>
            <a:ext cx="2740112" cy="812118"/>
            <a:chOff x="3724188" y="2238404"/>
            <a:chExt cx="2740112" cy="812118"/>
          </a:xfrm>
        </p:grpSpPr>
        <p:sp>
          <p:nvSpPr>
            <p:cNvPr id="9" name="Rectangle 8"/>
            <p:cNvSpPr/>
            <p:nvPr/>
          </p:nvSpPr>
          <p:spPr>
            <a:xfrm>
              <a:off x="4590275" y="2238404"/>
              <a:ext cx="1009651" cy="707886"/>
            </a:xfrm>
            <a:prstGeom prst="rect">
              <a:avLst/>
            </a:prstGeom>
          </p:spPr>
          <p:txBody>
            <a:bodyPr wrap="square">
              <a:spAutoFit/>
            </a:bodyPr>
            <a:lstStyle/>
            <a:p>
              <a:r>
                <a:rPr lang="en-GB" sz="2000" b="1" dirty="0">
                  <a:solidFill>
                    <a:srgbClr val="63B221"/>
                  </a:solidFill>
                  <a:latin typeface="Helvetica" panose="020B0604020202020204" pitchFamily="34" charset="0"/>
                </a:rPr>
                <a:t>£266m</a:t>
              </a:r>
              <a:r>
                <a:rPr lang="en-GB" sz="2000" dirty="0">
                  <a:solidFill>
                    <a:srgbClr val="63B221"/>
                  </a:solidFill>
                  <a:latin typeface="Helvetica" panose="020B0604020202020204" pitchFamily="34" charset="0"/>
                </a:rPr>
                <a:t> </a:t>
              </a:r>
            </a:p>
          </p:txBody>
        </p:sp>
        <p:sp>
          <p:nvSpPr>
            <p:cNvPr id="3" name="TextBox 2"/>
            <p:cNvSpPr txBox="1"/>
            <p:nvPr/>
          </p:nvSpPr>
          <p:spPr>
            <a:xfrm>
              <a:off x="3724188" y="2588857"/>
              <a:ext cx="2740112" cy="461665"/>
            </a:xfrm>
            <a:prstGeom prst="rect">
              <a:avLst/>
            </a:prstGeom>
            <a:noFill/>
          </p:spPr>
          <p:txBody>
            <a:bodyPr wrap="square" rtlCol="0">
              <a:spAutoFit/>
            </a:bodyPr>
            <a:lstStyle/>
            <a:p>
              <a:r>
                <a:rPr lang="en-GB" sz="1200" dirty="0" smtClean="0">
                  <a:latin typeface="Helvetica" panose="020B0604020202020204" pitchFamily="34" charset="0"/>
                </a:rPr>
                <a:t>Daily growth of public sector net debt in the last 12 months</a:t>
              </a:r>
              <a:endParaRPr lang="en-GB" sz="1200" dirty="0">
                <a:latin typeface="Helvetica" panose="020B0604020202020204" pitchFamily="34" charset="0"/>
              </a:endParaRPr>
            </a:p>
          </p:txBody>
        </p:sp>
      </p:grpSp>
      <p:grpSp>
        <p:nvGrpSpPr>
          <p:cNvPr id="12" name="Group 11"/>
          <p:cNvGrpSpPr/>
          <p:nvPr/>
        </p:nvGrpSpPr>
        <p:grpSpPr>
          <a:xfrm>
            <a:off x="386472" y="3631227"/>
            <a:ext cx="2984500" cy="906165"/>
            <a:chOff x="342900" y="4470400"/>
            <a:chExt cx="2984500" cy="906165"/>
          </a:xfrm>
        </p:grpSpPr>
        <p:sp>
          <p:nvSpPr>
            <p:cNvPr id="4" name="TextBox 3"/>
            <p:cNvSpPr txBox="1"/>
            <p:nvPr/>
          </p:nvSpPr>
          <p:spPr>
            <a:xfrm>
              <a:off x="1024353" y="4470400"/>
              <a:ext cx="1621594" cy="400110"/>
            </a:xfrm>
            <a:prstGeom prst="rect">
              <a:avLst/>
            </a:prstGeom>
            <a:noFill/>
          </p:spPr>
          <p:txBody>
            <a:bodyPr wrap="square" rtlCol="0">
              <a:spAutoFit/>
            </a:bodyPr>
            <a:lstStyle/>
            <a:p>
              <a:pPr algn="ctr"/>
              <a:r>
                <a:rPr lang="en-GB" sz="2000" b="1" dirty="0" smtClean="0">
                  <a:solidFill>
                    <a:srgbClr val="63B221"/>
                  </a:solidFill>
                  <a:latin typeface="Helvetica" panose="020B0604020202020204" pitchFamily="34" charset="0"/>
                </a:rPr>
                <a:t>1.587m</a:t>
              </a:r>
              <a:endParaRPr lang="en-GB" sz="2000" b="1" dirty="0">
                <a:solidFill>
                  <a:srgbClr val="63B221"/>
                </a:solidFill>
                <a:latin typeface="Helvetica" panose="020B0604020202020204" pitchFamily="34" charset="0"/>
              </a:endParaRPr>
            </a:p>
          </p:txBody>
        </p:sp>
        <p:sp>
          <p:nvSpPr>
            <p:cNvPr id="7" name="TextBox 6"/>
            <p:cNvSpPr txBox="1"/>
            <p:nvPr/>
          </p:nvSpPr>
          <p:spPr>
            <a:xfrm>
              <a:off x="342900" y="4914900"/>
              <a:ext cx="2984500" cy="461665"/>
            </a:xfrm>
            <a:prstGeom prst="rect">
              <a:avLst/>
            </a:prstGeom>
            <a:noFill/>
          </p:spPr>
          <p:txBody>
            <a:bodyPr wrap="square" rtlCol="0">
              <a:spAutoFit/>
            </a:bodyPr>
            <a:lstStyle/>
            <a:p>
              <a:r>
                <a:rPr lang="en-GB" sz="1200" dirty="0" smtClean="0"/>
                <a:t>Estimated number of people in work who pay no income tax</a:t>
              </a:r>
              <a:endParaRPr lang="en-GB" sz="1200" dirty="0"/>
            </a:p>
          </p:txBody>
        </p:sp>
      </p:grpSp>
      <p:grpSp>
        <p:nvGrpSpPr>
          <p:cNvPr id="15" name="Group 14"/>
          <p:cNvGrpSpPr/>
          <p:nvPr/>
        </p:nvGrpSpPr>
        <p:grpSpPr>
          <a:xfrm>
            <a:off x="3660931" y="4170351"/>
            <a:ext cx="2984500" cy="734199"/>
            <a:chOff x="342900" y="4457700"/>
            <a:chExt cx="2984500" cy="734199"/>
          </a:xfrm>
        </p:grpSpPr>
        <p:sp>
          <p:nvSpPr>
            <p:cNvPr id="16" name="TextBox 15"/>
            <p:cNvSpPr txBox="1"/>
            <p:nvPr/>
          </p:nvSpPr>
          <p:spPr>
            <a:xfrm>
              <a:off x="1161276" y="4457700"/>
              <a:ext cx="1354894" cy="400110"/>
            </a:xfrm>
            <a:prstGeom prst="rect">
              <a:avLst/>
            </a:prstGeom>
            <a:noFill/>
          </p:spPr>
          <p:txBody>
            <a:bodyPr wrap="square" rtlCol="0">
              <a:spAutoFit/>
            </a:bodyPr>
            <a:lstStyle/>
            <a:p>
              <a:pPr algn="ctr"/>
              <a:r>
                <a:rPr lang="en-GB" sz="2000" b="1" dirty="0">
                  <a:solidFill>
                    <a:srgbClr val="63B221"/>
                  </a:solidFill>
                  <a:latin typeface="Helvetica" panose="020B0604020202020204" pitchFamily="34" charset="0"/>
                </a:rPr>
                <a:t>£23,412 </a:t>
              </a:r>
            </a:p>
          </p:txBody>
        </p:sp>
        <p:sp>
          <p:nvSpPr>
            <p:cNvPr id="17" name="TextBox 16"/>
            <p:cNvSpPr txBox="1"/>
            <p:nvPr/>
          </p:nvSpPr>
          <p:spPr>
            <a:xfrm>
              <a:off x="342900" y="4914900"/>
              <a:ext cx="2984500" cy="276999"/>
            </a:xfrm>
            <a:prstGeom prst="rect">
              <a:avLst/>
            </a:prstGeom>
            <a:noFill/>
          </p:spPr>
          <p:txBody>
            <a:bodyPr wrap="square" rtlCol="0">
              <a:spAutoFit/>
            </a:bodyPr>
            <a:lstStyle/>
            <a:p>
              <a:r>
                <a:rPr lang="en-GB" sz="1200" dirty="0" smtClean="0"/>
                <a:t>Average annual salary excluding bonuses</a:t>
              </a:r>
              <a:endParaRPr lang="en-GB" sz="1200" dirty="0"/>
            </a:p>
          </p:txBody>
        </p:sp>
      </p:grpSp>
      <p:grpSp>
        <p:nvGrpSpPr>
          <p:cNvPr id="18" name="Group 17"/>
          <p:cNvGrpSpPr/>
          <p:nvPr/>
        </p:nvGrpSpPr>
        <p:grpSpPr>
          <a:xfrm>
            <a:off x="375530" y="2067576"/>
            <a:ext cx="2339891" cy="805597"/>
            <a:chOff x="1894609" y="5638799"/>
            <a:chExt cx="2062815" cy="805597"/>
          </a:xfrm>
        </p:grpSpPr>
        <p:sp>
          <p:nvSpPr>
            <p:cNvPr id="14" name="Rectangle 13"/>
            <p:cNvSpPr/>
            <p:nvPr/>
          </p:nvSpPr>
          <p:spPr>
            <a:xfrm>
              <a:off x="2489642" y="5638799"/>
              <a:ext cx="841127" cy="369332"/>
            </a:xfrm>
            <a:prstGeom prst="rect">
              <a:avLst/>
            </a:prstGeom>
          </p:spPr>
          <p:txBody>
            <a:bodyPr wrap="none">
              <a:spAutoFit/>
            </a:bodyPr>
            <a:lstStyle/>
            <a:p>
              <a:r>
                <a:rPr lang="en-GB" b="1" dirty="0">
                  <a:solidFill>
                    <a:srgbClr val="63B221"/>
                  </a:solidFill>
                  <a:latin typeface="Helvetica" panose="020B0604020202020204" pitchFamily="34" charset="0"/>
                </a:rPr>
                <a:t>£78.93 </a:t>
              </a:r>
              <a:endParaRPr lang="en-GB" dirty="0">
                <a:solidFill>
                  <a:srgbClr val="63B221"/>
                </a:solidFill>
              </a:endParaRPr>
            </a:p>
          </p:txBody>
        </p:sp>
        <p:sp>
          <p:nvSpPr>
            <p:cNvPr id="19" name="Rectangle 18"/>
            <p:cNvSpPr/>
            <p:nvPr/>
          </p:nvSpPr>
          <p:spPr>
            <a:xfrm>
              <a:off x="1894609" y="5982731"/>
              <a:ext cx="2062815" cy="461665"/>
            </a:xfrm>
            <a:prstGeom prst="rect">
              <a:avLst/>
            </a:prstGeom>
          </p:spPr>
          <p:txBody>
            <a:bodyPr wrap="square">
              <a:spAutoFit/>
            </a:bodyPr>
            <a:lstStyle/>
            <a:p>
              <a:r>
                <a:rPr lang="en-GB" sz="1200" dirty="0" smtClean="0">
                  <a:latin typeface="Helvetica" panose="020B0604020202020204" pitchFamily="34" charset="0"/>
                </a:rPr>
                <a:t>Annual increase in consumer credit lending per adult</a:t>
              </a:r>
              <a:endParaRPr lang="en-GB" sz="1200" dirty="0"/>
            </a:p>
          </p:txBody>
        </p:sp>
      </p:grpSp>
      <p:grpSp>
        <p:nvGrpSpPr>
          <p:cNvPr id="22" name="Group 21"/>
          <p:cNvGrpSpPr/>
          <p:nvPr/>
        </p:nvGrpSpPr>
        <p:grpSpPr>
          <a:xfrm>
            <a:off x="261158" y="4929341"/>
            <a:ext cx="2660650" cy="908398"/>
            <a:chOff x="342900" y="4468167"/>
            <a:chExt cx="2888003" cy="908398"/>
          </a:xfrm>
        </p:grpSpPr>
        <p:sp>
          <p:nvSpPr>
            <p:cNvPr id="23" name="TextBox 22"/>
            <p:cNvSpPr txBox="1"/>
            <p:nvPr/>
          </p:nvSpPr>
          <p:spPr>
            <a:xfrm>
              <a:off x="478922" y="4468167"/>
              <a:ext cx="2519042" cy="400110"/>
            </a:xfrm>
            <a:prstGeom prst="rect">
              <a:avLst/>
            </a:prstGeom>
            <a:noFill/>
          </p:spPr>
          <p:txBody>
            <a:bodyPr wrap="square" rtlCol="0">
              <a:spAutoFit/>
            </a:bodyPr>
            <a:lstStyle/>
            <a:p>
              <a:pPr algn="ctr"/>
              <a:r>
                <a:rPr lang="en-GB" sz="2000" b="1" dirty="0" smtClean="0">
                  <a:solidFill>
                    <a:srgbClr val="63B221"/>
                  </a:solidFill>
                  <a:latin typeface="Helvetica" panose="020B0604020202020204" pitchFamily="34" charset="0"/>
                </a:rPr>
                <a:t>Every 4min 51sec</a:t>
              </a:r>
              <a:endParaRPr lang="en-GB" sz="2000" b="1" dirty="0">
                <a:solidFill>
                  <a:srgbClr val="63B221"/>
                </a:solidFill>
                <a:latin typeface="Helvetica" panose="020B0604020202020204" pitchFamily="34" charset="0"/>
              </a:endParaRPr>
            </a:p>
          </p:txBody>
        </p:sp>
        <p:sp>
          <p:nvSpPr>
            <p:cNvPr id="24" name="TextBox 23"/>
            <p:cNvSpPr txBox="1"/>
            <p:nvPr/>
          </p:nvSpPr>
          <p:spPr>
            <a:xfrm>
              <a:off x="342900" y="4914900"/>
              <a:ext cx="2888003" cy="461665"/>
            </a:xfrm>
            <a:prstGeom prst="rect">
              <a:avLst/>
            </a:prstGeom>
            <a:noFill/>
          </p:spPr>
          <p:txBody>
            <a:bodyPr wrap="square" rtlCol="0">
              <a:spAutoFit/>
            </a:bodyPr>
            <a:lstStyle/>
            <a:p>
              <a:r>
                <a:rPr lang="en-GB" sz="1200" dirty="0" smtClean="0"/>
                <a:t>Someone is declared insolvent or bankrupt in the UK</a:t>
              </a:r>
              <a:endParaRPr lang="en-GB" sz="1200" dirty="0"/>
            </a:p>
          </p:txBody>
        </p:sp>
      </p:grpSp>
      <p:grpSp>
        <p:nvGrpSpPr>
          <p:cNvPr id="25" name="Group 24"/>
          <p:cNvGrpSpPr/>
          <p:nvPr/>
        </p:nvGrpSpPr>
        <p:grpSpPr>
          <a:xfrm>
            <a:off x="3320617" y="2873173"/>
            <a:ext cx="3187700" cy="918865"/>
            <a:chOff x="246745" y="4457700"/>
            <a:chExt cx="3187700" cy="918865"/>
          </a:xfrm>
        </p:grpSpPr>
        <p:sp>
          <p:nvSpPr>
            <p:cNvPr id="26" name="TextBox 25"/>
            <p:cNvSpPr txBox="1"/>
            <p:nvPr/>
          </p:nvSpPr>
          <p:spPr>
            <a:xfrm>
              <a:off x="246745" y="4457700"/>
              <a:ext cx="3187700" cy="400110"/>
            </a:xfrm>
            <a:prstGeom prst="rect">
              <a:avLst/>
            </a:prstGeom>
            <a:noFill/>
          </p:spPr>
          <p:txBody>
            <a:bodyPr wrap="square" rtlCol="0">
              <a:spAutoFit/>
            </a:bodyPr>
            <a:lstStyle/>
            <a:p>
              <a:pPr algn="ctr"/>
              <a:r>
                <a:rPr lang="en-GB" sz="2000" b="1" dirty="0">
                  <a:solidFill>
                    <a:srgbClr val="63B221"/>
                  </a:solidFill>
                  <a:latin typeface="Helvetica" panose="020B0604020202020204" pitchFamily="34" charset="0"/>
                </a:rPr>
                <a:t>£705.79 </a:t>
              </a:r>
            </a:p>
          </p:txBody>
        </p:sp>
        <p:sp>
          <p:nvSpPr>
            <p:cNvPr id="27" name="TextBox 26"/>
            <p:cNvSpPr txBox="1"/>
            <p:nvPr/>
          </p:nvSpPr>
          <p:spPr>
            <a:xfrm>
              <a:off x="883552" y="4914900"/>
              <a:ext cx="2011576" cy="461665"/>
            </a:xfrm>
            <a:prstGeom prst="rect">
              <a:avLst/>
            </a:prstGeom>
            <a:noFill/>
          </p:spPr>
          <p:txBody>
            <a:bodyPr wrap="square" rtlCol="0">
              <a:spAutoFit/>
            </a:bodyPr>
            <a:lstStyle/>
            <a:p>
              <a:r>
                <a:rPr lang="en-GB" sz="1200" dirty="0" smtClean="0"/>
                <a:t>Average monthly private sector rent</a:t>
              </a:r>
              <a:endParaRPr lang="en-GB" sz="1200" dirty="0"/>
            </a:p>
          </p:txBody>
        </p:sp>
      </p:grpSp>
      <p:grpSp>
        <p:nvGrpSpPr>
          <p:cNvPr id="28" name="Group 27"/>
          <p:cNvGrpSpPr/>
          <p:nvPr/>
        </p:nvGrpSpPr>
        <p:grpSpPr>
          <a:xfrm>
            <a:off x="284872" y="6231003"/>
            <a:ext cx="3672552" cy="658872"/>
            <a:chOff x="342900" y="4455467"/>
            <a:chExt cx="3071351" cy="792692"/>
          </a:xfrm>
        </p:grpSpPr>
        <p:sp>
          <p:nvSpPr>
            <p:cNvPr id="29" name="TextBox 28"/>
            <p:cNvSpPr txBox="1"/>
            <p:nvPr/>
          </p:nvSpPr>
          <p:spPr>
            <a:xfrm>
              <a:off x="764808" y="4455467"/>
              <a:ext cx="2147794" cy="481374"/>
            </a:xfrm>
            <a:prstGeom prst="rect">
              <a:avLst/>
            </a:prstGeom>
            <a:noFill/>
          </p:spPr>
          <p:txBody>
            <a:bodyPr wrap="square" rtlCol="0">
              <a:spAutoFit/>
            </a:bodyPr>
            <a:lstStyle/>
            <a:p>
              <a:pPr algn="ctr"/>
              <a:r>
                <a:rPr lang="en-GB" sz="2000" b="1" dirty="0" smtClean="0">
                  <a:solidFill>
                    <a:srgbClr val="63B221"/>
                  </a:solidFill>
                  <a:latin typeface="Helvetica" panose="020B0604020202020204" pitchFamily="34" charset="0"/>
                </a:rPr>
                <a:t>12.67m</a:t>
              </a:r>
              <a:endParaRPr lang="en-GB" sz="2000" b="1" dirty="0">
                <a:solidFill>
                  <a:srgbClr val="63B221"/>
                </a:solidFill>
                <a:latin typeface="Helvetica" panose="020B0604020202020204" pitchFamily="34" charset="0"/>
              </a:endParaRPr>
            </a:p>
          </p:txBody>
        </p:sp>
        <p:sp>
          <p:nvSpPr>
            <p:cNvPr id="30" name="TextBox 29"/>
            <p:cNvSpPr txBox="1"/>
            <p:nvPr/>
          </p:nvSpPr>
          <p:spPr>
            <a:xfrm>
              <a:off x="342900" y="4914900"/>
              <a:ext cx="3071351" cy="333259"/>
            </a:xfrm>
            <a:prstGeom prst="rect">
              <a:avLst/>
            </a:prstGeom>
            <a:noFill/>
          </p:spPr>
          <p:txBody>
            <a:bodyPr wrap="square" rtlCol="0">
              <a:spAutoFit/>
            </a:bodyPr>
            <a:lstStyle/>
            <a:p>
              <a:r>
                <a:rPr lang="en-GB" sz="1200" dirty="0" smtClean="0"/>
                <a:t>Number of households with cash savings below £1,500</a:t>
              </a:r>
              <a:endParaRPr lang="en-GB" sz="1200" dirty="0"/>
            </a:p>
          </p:txBody>
        </p:sp>
      </p:grpSp>
      <p:grpSp>
        <p:nvGrpSpPr>
          <p:cNvPr id="31" name="Group 30"/>
          <p:cNvGrpSpPr/>
          <p:nvPr/>
        </p:nvGrpSpPr>
        <p:grpSpPr>
          <a:xfrm>
            <a:off x="332621" y="7297807"/>
            <a:ext cx="6125330" cy="658871"/>
            <a:chOff x="342900" y="4455467"/>
            <a:chExt cx="2984500" cy="792690"/>
          </a:xfrm>
        </p:grpSpPr>
        <p:sp>
          <p:nvSpPr>
            <p:cNvPr id="32" name="TextBox 31"/>
            <p:cNvSpPr txBox="1"/>
            <p:nvPr/>
          </p:nvSpPr>
          <p:spPr>
            <a:xfrm>
              <a:off x="764808" y="4455467"/>
              <a:ext cx="2147794" cy="481374"/>
            </a:xfrm>
            <a:prstGeom prst="rect">
              <a:avLst/>
            </a:prstGeom>
            <a:noFill/>
          </p:spPr>
          <p:txBody>
            <a:bodyPr wrap="square" rtlCol="0">
              <a:spAutoFit/>
            </a:bodyPr>
            <a:lstStyle/>
            <a:p>
              <a:pPr algn="ctr"/>
              <a:r>
                <a:rPr lang="en-GB" sz="2000" b="1" dirty="0">
                  <a:solidFill>
                    <a:srgbClr val="63B221"/>
                  </a:solidFill>
                  <a:latin typeface="Helvetica" panose="020B0604020202020204" pitchFamily="34" charset="0"/>
                </a:rPr>
                <a:t>£</a:t>
              </a:r>
              <a:r>
                <a:rPr lang="en-GB" sz="2000" b="1" dirty="0" smtClean="0">
                  <a:solidFill>
                    <a:srgbClr val="63B221"/>
                  </a:solidFill>
                  <a:latin typeface="Helvetica" panose="020B0604020202020204" pitchFamily="34" charset="0"/>
                </a:rPr>
                <a:t>3,725</a:t>
              </a:r>
              <a:endParaRPr lang="en-GB" sz="2000" b="1" dirty="0">
                <a:solidFill>
                  <a:srgbClr val="63B221"/>
                </a:solidFill>
                <a:latin typeface="Helvetica" panose="020B0604020202020204" pitchFamily="34" charset="0"/>
              </a:endParaRPr>
            </a:p>
          </p:txBody>
        </p:sp>
        <p:sp>
          <p:nvSpPr>
            <p:cNvPr id="33" name="TextBox 32"/>
            <p:cNvSpPr txBox="1"/>
            <p:nvPr/>
          </p:nvSpPr>
          <p:spPr>
            <a:xfrm>
              <a:off x="342900" y="4914899"/>
              <a:ext cx="2984500" cy="333258"/>
            </a:xfrm>
            <a:prstGeom prst="rect">
              <a:avLst/>
            </a:prstGeom>
            <a:noFill/>
          </p:spPr>
          <p:txBody>
            <a:bodyPr wrap="square" rtlCol="0">
              <a:spAutoFit/>
            </a:bodyPr>
            <a:lstStyle/>
            <a:p>
              <a:pPr algn="ctr"/>
              <a:r>
                <a:rPr lang="en-GB" sz="1200" dirty="0" smtClean="0"/>
                <a:t>Annual interest paid on the average mortgage, based on June 2014 trends</a:t>
              </a:r>
              <a:endParaRPr lang="en-GB" sz="1200" dirty="0"/>
            </a:p>
          </p:txBody>
        </p:sp>
      </p:grpSp>
      <p:grpSp>
        <p:nvGrpSpPr>
          <p:cNvPr id="35" name="Group 34"/>
          <p:cNvGrpSpPr/>
          <p:nvPr/>
        </p:nvGrpSpPr>
        <p:grpSpPr>
          <a:xfrm>
            <a:off x="4107796" y="5514651"/>
            <a:ext cx="2643524" cy="689157"/>
            <a:chOff x="342900" y="4457697"/>
            <a:chExt cx="3164508" cy="390991"/>
          </a:xfrm>
        </p:grpSpPr>
        <p:sp>
          <p:nvSpPr>
            <p:cNvPr id="36" name="TextBox 35"/>
            <p:cNvSpPr txBox="1"/>
            <p:nvPr/>
          </p:nvSpPr>
          <p:spPr>
            <a:xfrm>
              <a:off x="783641" y="4457697"/>
              <a:ext cx="2243355" cy="227001"/>
            </a:xfrm>
            <a:prstGeom prst="rect">
              <a:avLst/>
            </a:prstGeom>
            <a:noFill/>
          </p:spPr>
          <p:txBody>
            <a:bodyPr wrap="square" rtlCol="0">
              <a:spAutoFit/>
            </a:bodyPr>
            <a:lstStyle/>
            <a:p>
              <a:pPr algn="ctr"/>
              <a:r>
                <a:rPr lang="en-GB" sz="2000" b="1" dirty="0" smtClean="0">
                  <a:solidFill>
                    <a:srgbClr val="63B221"/>
                  </a:solidFill>
                  <a:latin typeface="Helvetica" panose="020B0604020202020204" pitchFamily="34" charset="0"/>
                </a:rPr>
                <a:t>£27,719</a:t>
              </a:r>
              <a:endParaRPr lang="en-GB" sz="2000" b="1" dirty="0">
                <a:solidFill>
                  <a:srgbClr val="63B221"/>
                </a:solidFill>
                <a:latin typeface="Helvetica" panose="020B0604020202020204" pitchFamily="34" charset="0"/>
              </a:endParaRPr>
            </a:p>
          </p:txBody>
        </p:sp>
        <p:sp>
          <p:nvSpPr>
            <p:cNvPr id="37" name="TextBox 36"/>
            <p:cNvSpPr txBox="1"/>
            <p:nvPr/>
          </p:nvSpPr>
          <p:spPr>
            <a:xfrm>
              <a:off x="342900" y="4691533"/>
              <a:ext cx="3164508" cy="157155"/>
            </a:xfrm>
            <a:prstGeom prst="rect">
              <a:avLst/>
            </a:prstGeom>
            <a:noFill/>
          </p:spPr>
          <p:txBody>
            <a:bodyPr wrap="square" rtlCol="0">
              <a:spAutoFit/>
            </a:bodyPr>
            <a:lstStyle/>
            <a:p>
              <a:r>
                <a:rPr lang="en-GB" sz="1200" dirty="0" smtClean="0"/>
                <a:t>Average first time buyer deposit</a:t>
              </a:r>
              <a:endParaRPr lang="en-GB" sz="1200" dirty="0"/>
            </a:p>
          </p:txBody>
        </p:sp>
      </p:grpSp>
      <p:pic>
        <p:nvPicPr>
          <p:cNvPr id="38" name="Picture 2" descr="http://themoneycharity.org.uk/assets/img/stat-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949" y="143841"/>
            <a:ext cx="1728000" cy="1671478"/>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6474943" y="8830188"/>
            <a:ext cx="194219" cy="276760"/>
          </a:xfrm>
          <a:prstGeom prst="rect">
            <a:avLst/>
          </a:prstGeom>
          <a:noFill/>
        </p:spPr>
        <p:txBody>
          <a:bodyPr wrap="square" rtlCol="0">
            <a:spAutoFit/>
          </a:bodyPr>
          <a:lstStyle/>
          <a:p>
            <a:r>
              <a:rPr lang="en-GB" sz="1200" dirty="0" smtClean="0">
                <a:latin typeface="Helvetica" panose="020B0604020202020204" pitchFamily="34" charset="0"/>
              </a:rPr>
              <a:t>3</a:t>
            </a:r>
            <a:endParaRPr lang="en-GB" sz="1200" dirty="0">
              <a:latin typeface="Helvetica" panose="020B0604020202020204" pitchFamily="34" charset="0"/>
            </a:endParaRPr>
          </a:p>
        </p:txBody>
      </p:sp>
      <p:sp>
        <p:nvSpPr>
          <p:cNvPr id="40" name="TextBox 39"/>
          <p:cNvSpPr txBox="1"/>
          <p:nvPr/>
        </p:nvSpPr>
        <p:spPr>
          <a:xfrm>
            <a:off x="2707207" y="1172901"/>
            <a:ext cx="2348034" cy="307777"/>
          </a:xfrm>
          <a:prstGeom prst="rect">
            <a:avLst/>
          </a:prstGeom>
          <a:noFill/>
        </p:spPr>
        <p:txBody>
          <a:bodyPr wrap="square" rtlCol="0">
            <a:spAutoFit/>
          </a:bodyPr>
          <a:lstStyle/>
          <a:p>
            <a:pPr algn="ctr"/>
            <a:r>
              <a:rPr lang="en-GB" sz="1400" b="1" dirty="0" smtClean="0">
                <a:latin typeface="Helvetica" panose="020B0604020202020204" pitchFamily="34" charset="0"/>
              </a:rPr>
              <a:t>This month’s highlights</a:t>
            </a:r>
            <a:endParaRPr lang="en-GB" sz="1400" b="1" dirty="0">
              <a:latin typeface="Helvetica" panose="020B0604020202020204" pitchFamily="34" charset="0"/>
            </a:endParaRPr>
          </a:p>
        </p:txBody>
      </p:sp>
    </p:spTree>
    <p:extLst>
      <p:ext uri="{BB962C8B-B14F-4D97-AF65-F5344CB8AC3E}">
        <p14:creationId xmlns:p14="http://schemas.microsoft.com/office/powerpoint/2010/main" val="296156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unge-Background-grey.png"/>
          <p:cNvPicPr>
            <a:picLocks noChangeAspect="1"/>
          </p:cNvPicPr>
          <p:nvPr/>
        </p:nvPicPr>
        <p:blipFill>
          <a:blip r:embed="rId2">
            <a:alphaModFix amt="21000"/>
            <a:extLst>
              <a:ext uri="{28A0092B-C50C-407E-A947-70E740481C1C}">
                <a14:useLocalDpi xmlns:a14="http://schemas.microsoft.com/office/drawing/2010/main" val="0"/>
              </a:ext>
            </a:extLst>
          </a:blip>
          <a:stretch>
            <a:fillRect/>
          </a:stretch>
        </p:blipFill>
        <p:spPr>
          <a:xfrm>
            <a:off x="-2540" y="685"/>
            <a:ext cx="6858000" cy="9144000"/>
          </a:xfrm>
          <a:prstGeom prst="rect">
            <a:avLst/>
          </a:prstGeom>
        </p:spPr>
      </p:pic>
      <p:cxnSp>
        <p:nvCxnSpPr>
          <p:cNvPr id="8" name="Straight Connector 7"/>
          <p:cNvCxnSpPr/>
          <p:nvPr/>
        </p:nvCxnSpPr>
        <p:spPr>
          <a:xfrm>
            <a:off x="234951" y="8293577"/>
            <a:ext cx="6388100" cy="0"/>
          </a:xfrm>
          <a:prstGeom prst="line">
            <a:avLst/>
          </a:prstGeom>
          <a:ln w="6350"/>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3957424" y="8593415"/>
            <a:ext cx="2793896" cy="461665"/>
          </a:xfrm>
          <a:prstGeom prst="rect">
            <a:avLst/>
          </a:prstGeom>
          <a:noFill/>
        </p:spPr>
        <p:txBody>
          <a:bodyPr wrap="square" rtlCol="0">
            <a:spAutoFit/>
          </a:bodyPr>
          <a:lstStyle/>
          <a:p>
            <a:pPr algn="r"/>
            <a:r>
              <a:rPr lang="en-US" sz="1200" b="1" dirty="0" smtClean="0">
                <a:latin typeface="Helvetica"/>
                <a:cs typeface="Helvetica"/>
              </a:rPr>
              <a:t>www.themoneycharity.org.uk</a:t>
            </a:r>
          </a:p>
          <a:p>
            <a:pPr algn="r"/>
            <a:endParaRPr lang="en-US" sz="1200" b="1" dirty="0">
              <a:latin typeface="Helvetica"/>
              <a:cs typeface="Helvetica"/>
            </a:endParaRPr>
          </a:p>
        </p:txBody>
      </p:sp>
      <p:pic>
        <p:nvPicPr>
          <p:cNvPr id="10" name="Picture 2" descr="C:\Users\Lauren\Dropbox\TMC brand\Logos\TMC_logo_Horizontal_Bla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35" y="8254523"/>
            <a:ext cx="3509495" cy="88947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620912" y="711236"/>
            <a:ext cx="4465320" cy="461665"/>
          </a:xfrm>
          <a:prstGeom prst="rect">
            <a:avLst/>
          </a:prstGeom>
          <a:noFill/>
        </p:spPr>
        <p:txBody>
          <a:bodyPr wrap="square" rtlCol="0">
            <a:spAutoFit/>
          </a:bodyPr>
          <a:lstStyle/>
          <a:p>
            <a:pPr algn="ctr"/>
            <a:r>
              <a:rPr lang="en-GB" sz="2400" b="1" dirty="0" smtClean="0">
                <a:latin typeface="Helvetica" panose="020B0604020202020204" pitchFamily="34" charset="0"/>
              </a:rPr>
              <a:t>1. Striking numbers</a:t>
            </a:r>
            <a:endParaRPr lang="en-GB" sz="2400" b="1" dirty="0">
              <a:latin typeface="Helvetica" panose="020B0604020202020204" pitchFamily="34" charset="0"/>
            </a:endParaRPr>
          </a:p>
        </p:txBody>
      </p:sp>
      <p:sp>
        <p:nvSpPr>
          <p:cNvPr id="17" name="TextBox 16"/>
          <p:cNvSpPr txBox="1"/>
          <p:nvPr/>
        </p:nvSpPr>
        <p:spPr>
          <a:xfrm>
            <a:off x="234952" y="1905000"/>
            <a:ext cx="6388100" cy="6694140"/>
          </a:xfrm>
          <a:prstGeom prst="rect">
            <a:avLst/>
          </a:prstGeom>
          <a:noFill/>
        </p:spPr>
        <p:txBody>
          <a:bodyPr wrap="square" rtlCol="0">
            <a:spAutoFit/>
          </a:bodyPr>
          <a:lstStyle/>
          <a:p>
            <a:pPr marL="171450" indent="-171450">
              <a:buClr>
                <a:schemeClr val="tx1"/>
              </a:buClr>
              <a:buFont typeface="Arial" panose="020B0604020202020204" pitchFamily="34" charset="0"/>
              <a:buChar char="•"/>
            </a:pPr>
            <a:r>
              <a:rPr lang="en-GB" sz="1100" dirty="0">
                <a:latin typeface="Helvetica" panose="020B0604020202020204" pitchFamily="34" charset="0"/>
              </a:rPr>
              <a:t>The population of the UK grew by an estimated </a:t>
            </a:r>
            <a:r>
              <a:rPr lang="en-GB" sz="1100" b="1" dirty="0">
                <a:solidFill>
                  <a:srgbClr val="63B221"/>
                </a:solidFill>
                <a:latin typeface="Helvetica" panose="020B0604020202020204" pitchFamily="34" charset="0"/>
              </a:rPr>
              <a:t>1,223</a:t>
            </a:r>
            <a:r>
              <a:rPr lang="en-GB" sz="1100" dirty="0">
                <a:latin typeface="Helvetica" panose="020B0604020202020204" pitchFamily="34" charset="0"/>
              </a:rPr>
              <a:t> people a day between 2003 and 2013.</a:t>
            </a:r>
          </a:p>
          <a:p>
            <a:pPr marL="171450" lvl="0" indent="-171450">
              <a:buClr>
                <a:schemeClr val="tx1"/>
              </a:buClr>
              <a:buFont typeface="Arial" panose="020B0604020202020204" pitchFamily="34" charset="0"/>
              <a:buChar char="•"/>
            </a:pPr>
            <a:endParaRPr lang="en-GB" sz="1100" b="1" dirty="0" smtClean="0">
              <a:solidFill>
                <a:srgbClr val="63B221"/>
              </a:solidFill>
              <a:latin typeface="Helvetica" panose="020B0604020202020204" pitchFamily="34" charset="0"/>
            </a:endParaRPr>
          </a:p>
          <a:p>
            <a:pPr marL="171450" lvl="0" indent="-171450">
              <a:buFont typeface="Arial" panose="020B0604020202020204" pitchFamily="34" charset="0"/>
              <a:buChar char="•"/>
            </a:pPr>
            <a:r>
              <a:rPr lang="en-GB" sz="1100" dirty="0">
                <a:latin typeface="Helvetica" panose="020B0604020202020204" pitchFamily="34" charset="0"/>
              </a:rPr>
              <a:t>It costs an average of </a:t>
            </a:r>
            <a:r>
              <a:rPr lang="en-GB" sz="1100" b="1" dirty="0">
                <a:solidFill>
                  <a:srgbClr val="63B221"/>
                </a:solidFill>
                <a:latin typeface="Helvetica" panose="020B0604020202020204" pitchFamily="34" charset="0"/>
              </a:rPr>
              <a:t>£29.65</a:t>
            </a:r>
            <a:r>
              <a:rPr lang="en-GB" sz="1100" dirty="0">
                <a:solidFill>
                  <a:srgbClr val="E04C79"/>
                </a:solidFill>
                <a:latin typeface="Helvetica" panose="020B0604020202020204" pitchFamily="34" charset="0"/>
              </a:rPr>
              <a:t> </a:t>
            </a:r>
            <a:r>
              <a:rPr lang="en-GB" sz="1100" dirty="0">
                <a:latin typeface="Helvetica" panose="020B0604020202020204" pitchFamily="34" charset="0"/>
              </a:rPr>
              <a:t>per day to raise a child from birth to the age of 21.</a:t>
            </a:r>
          </a:p>
          <a:p>
            <a:endParaRPr lang="en-GB" sz="1100" dirty="0">
              <a:latin typeface="Helvetica" panose="020B0604020202020204" pitchFamily="34" charset="0"/>
            </a:endParaRPr>
          </a:p>
          <a:p>
            <a:pPr marL="171450" lvl="0" indent="-171450">
              <a:buFont typeface="Arial" panose="020B0604020202020204" pitchFamily="34" charset="0"/>
              <a:buChar char="•"/>
            </a:pPr>
            <a:r>
              <a:rPr lang="en-GB" sz="1100" dirty="0">
                <a:latin typeface="Helvetica" panose="020B0604020202020204" pitchFamily="34" charset="0"/>
              </a:rPr>
              <a:t>On average, a UK household </a:t>
            </a:r>
            <a:r>
              <a:rPr lang="en-GB" sz="1100" dirty="0" smtClean="0">
                <a:latin typeface="Helvetica" panose="020B0604020202020204" pitchFamily="34" charset="0"/>
              </a:rPr>
              <a:t>spends </a:t>
            </a:r>
            <a:r>
              <a:rPr lang="en-GB" sz="1100" b="1" dirty="0">
                <a:solidFill>
                  <a:srgbClr val="63B221"/>
                </a:solidFill>
                <a:latin typeface="Helvetica" panose="020B0604020202020204" pitchFamily="34" charset="0"/>
              </a:rPr>
              <a:t>£2.98</a:t>
            </a:r>
            <a:r>
              <a:rPr lang="en-GB" sz="1100" dirty="0">
                <a:latin typeface="Helvetica" panose="020B0604020202020204" pitchFamily="34" charset="0"/>
              </a:rPr>
              <a:t> a day on water, electricity and gas.</a:t>
            </a:r>
          </a:p>
          <a:p>
            <a:pPr marL="171450" lvl="0" indent="-171450">
              <a:buClr>
                <a:schemeClr val="tx1"/>
              </a:buClr>
              <a:buFont typeface="Arial" panose="020B0604020202020204" pitchFamily="34" charset="0"/>
              <a:buChar char="•"/>
            </a:pPr>
            <a:endParaRPr lang="en-GB" sz="1100" b="1" dirty="0" smtClean="0">
              <a:solidFill>
                <a:srgbClr val="63B221"/>
              </a:solidFill>
              <a:latin typeface="Helvetica" panose="020B0604020202020204" pitchFamily="34" charset="0"/>
            </a:endParaRPr>
          </a:p>
          <a:p>
            <a:pPr marL="171450" lvl="0" indent="-171450">
              <a:buClr>
                <a:schemeClr val="tx1"/>
              </a:buClr>
              <a:buFont typeface="Arial" panose="020B0604020202020204" pitchFamily="34" charset="0"/>
              <a:buChar char="•"/>
            </a:pPr>
            <a:r>
              <a:rPr lang="en-GB" sz="1100" b="1" dirty="0" smtClean="0">
                <a:solidFill>
                  <a:srgbClr val="63B221"/>
                </a:solidFill>
                <a:latin typeface="Helvetica" panose="020B0604020202020204" pitchFamily="34" charset="0"/>
              </a:rPr>
              <a:t>297</a:t>
            </a:r>
            <a:r>
              <a:rPr lang="en-GB" sz="1100" b="1" dirty="0" smtClean="0">
                <a:solidFill>
                  <a:srgbClr val="36C4AE"/>
                </a:solidFill>
                <a:latin typeface="Helvetica" panose="020B0604020202020204" pitchFamily="34" charset="0"/>
              </a:rPr>
              <a:t> </a:t>
            </a:r>
            <a:r>
              <a:rPr lang="en-GB" sz="1100" dirty="0">
                <a:latin typeface="Helvetica" panose="020B0604020202020204" pitchFamily="34" charset="0"/>
              </a:rPr>
              <a:t>people </a:t>
            </a:r>
            <a:r>
              <a:rPr lang="en-GB" sz="1100" dirty="0" smtClean="0">
                <a:latin typeface="Helvetica" panose="020B0604020202020204" pitchFamily="34" charset="0"/>
              </a:rPr>
              <a:t>a day are </a:t>
            </a:r>
            <a:r>
              <a:rPr lang="en-GB" sz="1100" dirty="0">
                <a:latin typeface="Helvetica" panose="020B0604020202020204" pitchFamily="34" charset="0"/>
              </a:rPr>
              <a:t>declared insolvent or </a:t>
            </a:r>
            <a:r>
              <a:rPr lang="en-GB" sz="1100" dirty="0" smtClean="0">
                <a:latin typeface="Helvetica" panose="020B0604020202020204" pitchFamily="34" charset="0"/>
              </a:rPr>
              <a:t>bankrupt. </a:t>
            </a:r>
            <a:r>
              <a:rPr lang="en-GB" sz="1100" dirty="0">
                <a:latin typeface="Helvetica" panose="020B0604020202020204" pitchFamily="34" charset="0"/>
              </a:rPr>
              <a:t>This is equivalent to one person</a:t>
            </a:r>
            <a:r>
              <a:rPr lang="en-GB" sz="1100" b="1" dirty="0">
                <a:latin typeface="Helvetica" panose="020B0604020202020204" pitchFamily="34" charset="0"/>
              </a:rPr>
              <a:t> </a:t>
            </a:r>
            <a:r>
              <a:rPr lang="en-GB" sz="1100" b="1" dirty="0">
                <a:solidFill>
                  <a:srgbClr val="63B221"/>
                </a:solidFill>
                <a:latin typeface="Helvetica" panose="020B0604020202020204" pitchFamily="34" charset="0"/>
              </a:rPr>
              <a:t>every </a:t>
            </a:r>
            <a:r>
              <a:rPr lang="en-GB" sz="1100" b="1" dirty="0" smtClean="0">
                <a:solidFill>
                  <a:srgbClr val="63B221"/>
                </a:solidFill>
                <a:latin typeface="Helvetica" panose="020B0604020202020204" pitchFamily="34" charset="0"/>
              </a:rPr>
              <a:t>4 </a:t>
            </a:r>
            <a:r>
              <a:rPr lang="en-GB" sz="1100" b="1" dirty="0">
                <a:solidFill>
                  <a:srgbClr val="63B221"/>
                </a:solidFill>
                <a:latin typeface="Helvetica" panose="020B0604020202020204" pitchFamily="34" charset="0"/>
              </a:rPr>
              <a:t>minutes </a:t>
            </a:r>
            <a:r>
              <a:rPr lang="en-GB" sz="1100" b="1" dirty="0" smtClean="0">
                <a:solidFill>
                  <a:srgbClr val="63B221"/>
                </a:solidFill>
                <a:latin typeface="Helvetica" panose="020B0604020202020204" pitchFamily="34" charset="0"/>
              </a:rPr>
              <a:t>51seconds</a:t>
            </a:r>
            <a:r>
              <a:rPr lang="en-GB" sz="1100" dirty="0">
                <a:latin typeface="Helvetica" panose="020B0604020202020204" pitchFamily="34" charset="0"/>
              </a:rPr>
              <a:t>.</a:t>
            </a:r>
          </a:p>
          <a:p>
            <a:endParaRPr lang="en-GB" sz="1100" dirty="0" smtClean="0">
              <a:latin typeface="Helvetica" panose="020B0604020202020204" pitchFamily="34" charset="0"/>
            </a:endParaRPr>
          </a:p>
          <a:p>
            <a:pPr marL="171450" lvl="0" indent="-171450">
              <a:buClr>
                <a:schemeClr val="tx1"/>
              </a:buClr>
              <a:buFont typeface="Arial" panose="020B0604020202020204" pitchFamily="34" charset="0"/>
              <a:buChar char="•"/>
            </a:pPr>
            <a:r>
              <a:rPr lang="en-GB" sz="1100" b="1" dirty="0" smtClean="0">
                <a:solidFill>
                  <a:srgbClr val="63B221"/>
                </a:solidFill>
                <a:latin typeface="Helvetica" panose="020B0604020202020204" pitchFamily="34" charset="0"/>
              </a:rPr>
              <a:t>31.9 </a:t>
            </a:r>
            <a:r>
              <a:rPr lang="en-GB" sz="1100" b="1" dirty="0">
                <a:solidFill>
                  <a:srgbClr val="63B221"/>
                </a:solidFill>
                <a:latin typeface="Helvetica" panose="020B0604020202020204" pitchFamily="34" charset="0"/>
              </a:rPr>
              <a:t>million</a:t>
            </a:r>
            <a:r>
              <a:rPr lang="en-GB" sz="1100" dirty="0">
                <a:solidFill>
                  <a:srgbClr val="63B221"/>
                </a:solidFill>
                <a:latin typeface="Helvetica" panose="020B0604020202020204" pitchFamily="34" charset="0"/>
              </a:rPr>
              <a:t> </a:t>
            </a:r>
            <a:r>
              <a:rPr lang="en-GB" sz="1100" dirty="0">
                <a:latin typeface="Helvetica" panose="020B0604020202020204" pitchFamily="34" charset="0"/>
              </a:rPr>
              <a:t>plastic card purchase transactions were made every day in </a:t>
            </a:r>
            <a:r>
              <a:rPr lang="en-GB" sz="1100" dirty="0" smtClean="0">
                <a:latin typeface="Helvetica" panose="020B0604020202020204" pitchFamily="34" charset="0"/>
              </a:rPr>
              <a:t>May 2014</a:t>
            </a:r>
            <a:r>
              <a:rPr lang="en-GB" sz="1100" dirty="0">
                <a:latin typeface="Helvetica" panose="020B0604020202020204" pitchFamily="34" charset="0"/>
              </a:rPr>
              <a:t>, with a total value of </a:t>
            </a:r>
            <a:r>
              <a:rPr lang="en-GB" sz="1100" b="1" dirty="0">
                <a:solidFill>
                  <a:srgbClr val="63B221"/>
                </a:solidFill>
                <a:latin typeface="Helvetica" panose="020B0604020202020204" pitchFamily="34" charset="0"/>
              </a:rPr>
              <a:t>£</a:t>
            </a:r>
            <a:r>
              <a:rPr lang="en-GB" sz="1100" b="1" dirty="0" smtClean="0">
                <a:solidFill>
                  <a:srgbClr val="63B221"/>
                </a:solidFill>
                <a:latin typeface="Helvetica" panose="020B0604020202020204" pitchFamily="34" charset="0"/>
              </a:rPr>
              <a:t>1.520 </a:t>
            </a:r>
            <a:r>
              <a:rPr lang="en-GB" sz="1100" b="1" dirty="0">
                <a:solidFill>
                  <a:srgbClr val="63B221"/>
                </a:solidFill>
                <a:latin typeface="Helvetica" panose="020B0604020202020204" pitchFamily="34" charset="0"/>
              </a:rPr>
              <a:t>billion</a:t>
            </a:r>
            <a:r>
              <a:rPr lang="en-GB" sz="1100" dirty="0">
                <a:latin typeface="Helvetica" panose="020B0604020202020204" pitchFamily="34" charset="0"/>
              </a:rPr>
              <a:t>.</a:t>
            </a:r>
          </a:p>
          <a:p>
            <a:endParaRPr lang="en-GB" sz="1100" dirty="0">
              <a:latin typeface="Helvetica" panose="020B0604020202020204" pitchFamily="34" charset="0"/>
            </a:endParaRPr>
          </a:p>
          <a:p>
            <a:pPr marL="171450" lvl="0" indent="-171450">
              <a:buClr>
                <a:schemeClr val="tx1"/>
              </a:buClr>
              <a:buFont typeface="Arial" panose="020B0604020202020204" pitchFamily="34" charset="0"/>
              <a:buChar char="•"/>
            </a:pPr>
            <a:r>
              <a:rPr lang="en-GB" sz="1100" b="1" dirty="0" smtClean="0">
                <a:solidFill>
                  <a:srgbClr val="63B221"/>
                </a:solidFill>
                <a:latin typeface="Helvetica" panose="020B0604020202020204" pitchFamily="34" charset="0"/>
              </a:rPr>
              <a:t>8.96m</a:t>
            </a:r>
            <a:r>
              <a:rPr lang="en-GB" sz="1100" dirty="0" smtClean="0">
                <a:latin typeface="Helvetica" panose="020B0604020202020204" pitchFamily="34" charset="0"/>
              </a:rPr>
              <a:t> </a:t>
            </a:r>
            <a:r>
              <a:rPr lang="en-GB" sz="1100" dirty="0">
                <a:latin typeface="Helvetica" panose="020B0604020202020204" pitchFamily="34" charset="0"/>
              </a:rPr>
              <a:t>cash machine transactions were made every day in </a:t>
            </a:r>
            <a:r>
              <a:rPr lang="en-GB" sz="1100" dirty="0" smtClean="0">
                <a:latin typeface="Helvetica" panose="020B0604020202020204" pitchFamily="34" charset="0"/>
              </a:rPr>
              <a:t>June with </a:t>
            </a:r>
            <a:r>
              <a:rPr lang="en-GB" sz="1100" dirty="0">
                <a:latin typeface="Helvetica" panose="020B0604020202020204" pitchFamily="34" charset="0"/>
              </a:rPr>
              <a:t>a total value of </a:t>
            </a:r>
            <a:r>
              <a:rPr lang="en-GB" sz="1100" b="1" dirty="0">
                <a:solidFill>
                  <a:srgbClr val="63B221"/>
                </a:solidFill>
                <a:latin typeface="Helvetica" panose="020B0604020202020204" pitchFamily="34" charset="0"/>
              </a:rPr>
              <a:t>£</a:t>
            </a:r>
            <a:r>
              <a:rPr lang="en-GB" sz="1100" b="1" dirty="0" smtClean="0">
                <a:solidFill>
                  <a:srgbClr val="63B221"/>
                </a:solidFill>
                <a:latin typeface="Helvetica" panose="020B0604020202020204" pitchFamily="34" charset="0"/>
              </a:rPr>
              <a:t>363m</a:t>
            </a:r>
            <a:r>
              <a:rPr lang="en-GB" sz="1100" dirty="0">
                <a:latin typeface="Helvetica" panose="020B0604020202020204" pitchFamily="34" charset="0"/>
              </a:rPr>
              <a:t>.</a:t>
            </a:r>
          </a:p>
          <a:p>
            <a:endParaRPr lang="en-GB" sz="1100" dirty="0">
              <a:latin typeface="Helvetica" panose="020B0604020202020204" pitchFamily="34" charset="0"/>
            </a:endParaRPr>
          </a:p>
          <a:p>
            <a:pPr marL="171450" lvl="0" indent="-171450">
              <a:buClr>
                <a:schemeClr val="tx1"/>
              </a:buClr>
              <a:buFont typeface="Arial" panose="020B0604020202020204" pitchFamily="34" charset="0"/>
              <a:buChar char="•"/>
            </a:pPr>
            <a:r>
              <a:rPr lang="en-GB" sz="1100" b="1" dirty="0">
                <a:solidFill>
                  <a:srgbClr val="63B221"/>
                </a:solidFill>
                <a:latin typeface="Helvetica" panose="020B0604020202020204" pitchFamily="34" charset="0"/>
              </a:rPr>
              <a:t>1,910</a:t>
            </a:r>
            <a:r>
              <a:rPr lang="en-GB" sz="1100" dirty="0">
                <a:latin typeface="Helvetica" panose="020B0604020202020204" pitchFamily="34" charset="0"/>
              </a:rPr>
              <a:t> Consumer County Court Judgements (CCJs) are </a:t>
            </a:r>
            <a:r>
              <a:rPr lang="en-GB" sz="1100" dirty="0" smtClean="0">
                <a:latin typeface="Helvetica" panose="020B0604020202020204" pitchFamily="34" charset="0"/>
              </a:rPr>
              <a:t>issued every day, with an average value of </a:t>
            </a:r>
            <a:r>
              <a:rPr lang="en-GB" sz="1100" b="1" dirty="0" smtClean="0">
                <a:latin typeface="Helvetica" panose="020B0604020202020204" pitchFamily="34" charset="0"/>
              </a:rPr>
              <a:t>£2,360</a:t>
            </a:r>
            <a:r>
              <a:rPr lang="en-GB" sz="1100" dirty="0" smtClean="0">
                <a:latin typeface="Helvetica" panose="020B0604020202020204" pitchFamily="34" charset="0"/>
              </a:rPr>
              <a:t>.</a:t>
            </a:r>
            <a:endParaRPr lang="en-GB" sz="1100" dirty="0">
              <a:latin typeface="Helvetica" panose="020B0604020202020204" pitchFamily="34" charset="0"/>
            </a:endParaRPr>
          </a:p>
          <a:p>
            <a:endParaRPr lang="en-GB" sz="1100" dirty="0">
              <a:latin typeface="Helvetica" panose="020B0604020202020204" pitchFamily="34" charset="0"/>
            </a:endParaRPr>
          </a:p>
          <a:p>
            <a:pPr marL="171450" lvl="0" indent="-171450">
              <a:buFont typeface="Arial" panose="020B0604020202020204" pitchFamily="34" charset="0"/>
              <a:buChar char="•"/>
            </a:pPr>
            <a:r>
              <a:rPr lang="en-GB" sz="1100" dirty="0">
                <a:latin typeface="Helvetica" panose="020B0604020202020204" pitchFamily="34" charset="0"/>
              </a:rPr>
              <a:t>Citizens Advice Bureaux in England and Wales dealt with</a:t>
            </a:r>
            <a:r>
              <a:rPr lang="en-GB" sz="1100" b="1" dirty="0">
                <a:latin typeface="Helvetica" panose="020B0604020202020204" pitchFamily="34" charset="0"/>
              </a:rPr>
              <a:t> </a:t>
            </a:r>
            <a:r>
              <a:rPr lang="en-GB" sz="1100" b="1" dirty="0">
                <a:solidFill>
                  <a:srgbClr val="63B221"/>
                </a:solidFill>
                <a:latin typeface="Helvetica" panose="020B0604020202020204" pitchFamily="34" charset="0"/>
              </a:rPr>
              <a:t>6,519</a:t>
            </a:r>
            <a:r>
              <a:rPr lang="en-GB" sz="1100" b="1" dirty="0">
                <a:latin typeface="Helvetica" panose="020B0604020202020204" pitchFamily="34" charset="0"/>
              </a:rPr>
              <a:t> </a:t>
            </a:r>
            <a:r>
              <a:rPr lang="en-GB" sz="1100" dirty="0">
                <a:latin typeface="Helvetica" panose="020B0604020202020204" pitchFamily="34" charset="0"/>
              </a:rPr>
              <a:t>new debt problems every </a:t>
            </a:r>
            <a:r>
              <a:rPr lang="en-GB" sz="1100" i="1" dirty="0">
                <a:latin typeface="Helvetica" panose="020B0604020202020204" pitchFamily="34" charset="0"/>
              </a:rPr>
              <a:t>working day</a:t>
            </a:r>
            <a:r>
              <a:rPr lang="en-GB" sz="1100" dirty="0">
                <a:latin typeface="Helvetica" panose="020B0604020202020204" pitchFamily="34" charset="0"/>
              </a:rPr>
              <a:t> during the year ending March 2014</a:t>
            </a:r>
            <a:r>
              <a:rPr lang="en-GB" sz="1100" dirty="0" smtClean="0">
                <a:latin typeface="Helvetica" panose="020B0604020202020204" pitchFamily="34" charset="0"/>
              </a:rPr>
              <a:t>.</a:t>
            </a:r>
          </a:p>
          <a:p>
            <a:endParaRPr lang="en-GB" sz="1100" dirty="0">
              <a:solidFill>
                <a:srgbClr val="FF0000"/>
              </a:solidFill>
              <a:latin typeface="Helvetica" panose="020B0604020202020204" pitchFamily="34" charset="0"/>
            </a:endParaRPr>
          </a:p>
          <a:p>
            <a:pPr marL="171450" lvl="0" indent="-171450">
              <a:buClr>
                <a:schemeClr val="tx1"/>
              </a:buClr>
              <a:buFont typeface="Arial" panose="020B0604020202020204" pitchFamily="34" charset="0"/>
              <a:buChar char="•"/>
            </a:pPr>
            <a:r>
              <a:rPr lang="en-GB" sz="1100" b="1" dirty="0" smtClean="0">
                <a:solidFill>
                  <a:srgbClr val="63B221"/>
                </a:solidFill>
                <a:latin typeface="Helvetica" panose="020B0604020202020204" pitchFamily="34" charset="0"/>
              </a:rPr>
              <a:t>71</a:t>
            </a:r>
            <a:r>
              <a:rPr lang="en-GB" sz="1100" b="1" dirty="0" smtClean="0">
                <a:latin typeface="Helvetica" panose="020B0604020202020204" pitchFamily="34" charset="0"/>
              </a:rPr>
              <a:t> </a:t>
            </a:r>
            <a:r>
              <a:rPr lang="en-GB" sz="1100" dirty="0">
                <a:latin typeface="Helvetica" panose="020B0604020202020204" pitchFamily="34" charset="0"/>
              </a:rPr>
              <a:t>properties are repossessed every </a:t>
            </a:r>
            <a:r>
              <a:rPr lang="en-GB" sz="1100" dirty="0" smtClean="0">
                <a:latin typeface="Helvetica" panose="020B0604020202020204" pitchFamily="34" charset="0"/>
              </a:rPr>
              <a:t>day, or one every </a:t>
            </a:r>
            <a:r>
              <a:rPr lang="en-GB" sz="1100" b="1" dirty="0" smtClean="0">
                <a:solidFill>
                  <a:srgbClr val="63B221"/>
                </a:solidFill>
                <a:latin typeface="Helvetica" panose="020B0604020202020204" pitchFamily="34" charset="0"/>
              </a:rPr>
              <a:t>20 min 15 seconds</a:t>
            </a:r>
            <a:r>
              <a:rPr lang="en-GB" sz="1100" dirty="0" smtClean="0">
                <a:latin typeface="Helvetica" panose="020B0604020202020204" pitchFamily="34" charset="0"/>
              </a:rPr>
              <a:t>.</a:t>
            </a:r>
          </a:p>
          <a:p>
            <a:pPr lvl="0">
              <a:buClr>
                <a:schemeClr val="tx1"/>
              </a:buClr>
            </a:pPr>
            <a:endParaRPr lang="en-GB" sz="1100" dirty="0" smtClean="0">
              <a:latin typeface="Helvetica" panose="020B0604020202020204" pitchFamily="34" charset="0"/>
            </a:endParaRPr>
          </a:p>
          <a:p>
            <a:pPr marL="171450" lvl="0" indent="-171450">
              <a:buClr>
                <a:schemeClr val="tx1"/>
              </a:buClr>
              <a:buFont typeface="Arial" panose="020B0604020202020204" pitchFamily="34" charset="0"/>
              <a:buChar char="•"/>
            </a:pPr>
            <a:r>
              <a:rPr lang="en-GB" sz="1100" dirty="0" smtClean="0">
                <a:latin typeface="Helvetica" panose="020B0604020202020204" pitchFamily="34" charset="0"/>
              </a:rPr>
              <a:t>The number of mortgages with arrears of over 2.5% of the remaining balance fell by </a:t>
            </a:r>
            <a:r>
              <a:rPr lang="en-GB" sz="1100" b="1" dirty="0" smtClean="0">
                <a:solidFill>
                  <a:srgbClr val="63B221"/>
                </a:solidFill>
                <a:latin typeface="Helvetica" panose="020B0604020202020204" pitchFamily="34" charset="0"/>
              </a:rPr>
              <a:t>59</a:t>
            </a:r>
            <a:r>
              <a:rPr lang="en-GB" sz="1100" b="1" dirty="0" smtClean="0">
                <a:solidFill>
                  <a:srgbClr val="E04C79"/>
                </a:solidFill>
                <a:latin typeface="Helvetica" panose="020B0604020202020204" pitchFamily="34" charset="0"/>
              </a:rPr>
              <a:t> </a:t>
            </a:r>
            <a:r>
              <a:rPr lang="en-GB" sz="1100" dirty="0" smtClean="0">
                <a:latin typeface="Helvetica" panose="020B0604020202020204" pitchFamily="34" charset="0"/>
              </a:rPr>
              <a:t>a day.</a:t>
            </a:r>
          </a:p>
          <a:p>
            <a:endParaRPr lang="en-GB" sz="1100" dirty="0" smtClean="0">
              <a:solidFill>
                <a:srgbClr val="FF0000"/>
              </a:solidFill>
              <a:latin typeface="Helvetica" panose="020B0604020202020204" pitchFamily="34" charset="0"/>
            </a:endParaRPr>
          </a:p>
          <a:p>
            <a:pPr marL="171450" lvl="0" indent="-171450">
              <a:buFont typeface="Arial" panose="020B0604020202020204" pitchFamily="34" charset="0"/>
              <a:buChar char="•"/>
            </a:pPr>
            <a:r>
              <a:rPr lang="en-GB" sz="1100" dirty="0" smtClean="0">
                <a:latin typeface="Helvetica" panose="020B0604020202020204" pitchFamily="34" charset="0"/>
              </a:rPr>
              <a:t>The </a:t>
            </a:r>
            <a:r>
              <a:rPr lang="en-GB" sz="1100" dirty="0">
                <a:latin typeface="Helvetica" panose="020B0604020202020204" pitchFamily="34" charset="0"/>
              </a:rPr>
              <a:t>number of people unemployed for over 12 months </a:t>
            </a:r>
            <a:r>
              <a:rPr lang="en-GB" sz="1100" dirty="0" smtClean="0">
                <a:latin typeface="Helvetica" panose="020B0604020202020204" pitchFamily="34" charset="0"/>
              </a:rPr>
              <a:t>fell </a:t>
            </a:r>
            <a:r>
              <a:rPr lang="en-GB" sz="1100" dirty="0">
                <a:latin typeface="Helvetica" panose="020B0604020202020204" pitchFamily="34" charset="0"/>
              </a:rPr>
              <a:t>by </a:t>
            </a:r>
            <a:r>
              <a:rPr lang="en-GB" sz="1100" b="1" dirty="0" smtClean="0">
                <a:solidFill>
                  <a:srgbClr val="63B221"/>
                </a:solidFill>
                <a:latin typeface="Helvetica" panose="020B0604020202020204" pitchFamily="34" charset="0"/>
              </a:rPr>
              <a:t>455 </a:t>
            </a:r>
            <a:r>
              <a:rPr lang="en-GB" sz="1100" dirty="0" smtClean="0">
                <a:latin typeface="Helvetica" panose="020B0604020202020204" pitchFamily="34" charset="0"/>
              </a:rPr>
              <a:t>per </a:t>
            </a:r>
            <a:r>
              <a:rPr lang="en-GB" sz="1100" dirty="0">
                <a:latin typeface="Helvetica" panose="020B0604020202020204" pitchFamily="34" charset="0"/>
              </a:rPr>
              <a:t>day.</a:t>
            </a:r>
          </a:p>
          <a:p>
            <a:endParaRPr lang="en-GB" sz="1100" dirty="0">
              <a:latin typeface="Helvetica" panose="020B0604020202020204" pitchFamily="34" charset="0"/>
            </a:endParaRPr>
          </a:p>
          <a:p>
            <a:pPr marL="171450" lvl="0" indent="-171450">
              <a:buClr>
                <a:schemeClr val="tx1"/>
              </a:buClr>
              <a:buFont typeface="Arial" panose="020B0604020202020204" pitchFamily="34" charset="0"/>
              <a:buChar char="•"/>
            </a:pPr>
            <a:r>
              <a:rPr lang="en-GB" sz="1100" b="1" dirty="0" smtClean="0">
                <a:solidFill>
                  <a:srgbClr val="63B221"/>
                </a:solidFill>
                <a:latin typeface="Helvetica" panose="020B0604020202020204" pitchFamily="34" charset="0"/>
              </a:rPr>
              <a:t>1,261</a:t>
            </a:r>
            <a:r>
              <a:rPr lang="en-GB" sz="1100" b="1" dirty="0" smtClean="0">
                <a:latin typeface="Helvetica" panose="020B0604020202020204" pitchFamily="34" charset="0"/>
              </a:rPr>
              <a:t> </a:t>
            </a:r>
            <a:r>
              <a:rPr lang="en-GB" sz="1100" dirty="0">
                <a:latin typeface="Helvetica" panose="020B0604020202020204" pitchFamily="34" charset="0"/>
              </a:rPr>
              <a:t>people a day reported they had become redundant between </a:t>
            </a:r>
            <a:r>
              <a:rPr lang="en-GB" sz="1100" dirty="0" smtClean="0">
                <a:latin typeface="Helvetica" panose="020B0604020202020204" pitchFamily="34" charset="0"/>
              </a:rPr>
              <a:t>March and May.</a:t>
            </a:r>
            <a:endParaRPr lang="en-GB" sz="1100" dirty="0">
              <a:latin typeface="Helvetica" panose="020B0604020202020204" pitchFamily="34" charset="0"/>
            </a:endParaRPr>
          </a:p>
          <a:p>
            <a:endParaRPr lang="en-GB" sz="1100" dirty="0">
              <a:solidFill>
                <a:srgbClr val="FF0000"/>
              </a:solidFill>
              <a:latin typeface="Helvetica" panose="020B0604020202020204" pitchFamily="34" charset="0"/>
            </a:endParaRPr>
          </a:p>
          <a:p>
            <a:pPr marL="171450" lvl="0" indent="-171450">
              <a:buFont typeface="Arial" panose="020B0604020202020204" pitchFamily="34" charset="0"/>
              <a:buChar char="•"/>
            </a:pPr>
            <a:r>
              <a:rPr lang="en-GB" sz="1100" dirty="0" smtClean="0">
                <a:latin typeface="Helvetica" panose="020B0604020202020204" pitchFamily="34" charset="0"/>
              </a:rPr>
              <a:t>Government </a:t>
            </a:r>
            <a:r>
              <a:rPr lang="en-GB" sz="1100" dirty="0">
                <a:latin typeface="Helvetica" panose="020B0604020202020204" pitchFamily="34" charset="0"/>
              </a:rPr>
              <a:t>borrowed </a:t>
            </a:r>
            <a:r>
              <a:rPr lang="en-GB" sz="1100" b="1" dirty="0" smtClean="0">
                <a:solidFill>
                  <a:srgbClr val="63B221"/>
                </a:solidFill>
                <a:latin typeface="Helvetica" panose="020B0604020202020204" pitchFamily="34" charset="0"/>
              </a:rPr>
              <a:t>£379 million</a:t>
            </a:r>
            <a:r>
              <a:rPr lang="en-GB" sz="1100" dirty="0" smtClean="0">
                <a:solidFill>
                  <a:srgbClr val="E04C79"/>
                </a:solidFill>
                <a:latin typeface="Helvetica" panose="020B0604020202020204" pitchFamily="34" charset="0"/>
              </a:rPr>
              <a:t> </a:t>
            </a:r>
            <a:r>
              <a:rPr lang="en-GB" sz="1100" dirty="0">
                <a:latin typeface="Helvetica" panose="020B0604020202020204" pitchFamily="34" charset="0"/>
              </a:rPr>
              <a:t>per day during </a:t>
            </a:r>
            <a:r>
              <a:rPr lang="en-GB" sz="1100" dirty="0" smtClean="0">
                <a:latin typeface="Helvetica" panose="020B0604020202020204" pitchFamily="34" charset="0"/>
              </a:rPr>
              <a:t>June 2014 (equivalent </a:t>
            </a:r>
            <a:r>
              <a:rPr lang="en-GB" sz="1100" dirty="0">
                <a:latin typeface="Helvetica" panose="020B0604020202020204" pitchFamily="34" charset="0"/>
              </a:rPr>
              <a:t>to </a:t>
            </a:r>
            <a:r>
              <a:rPr lang="en-GB" sz="1100" b="1" dirty="0">
                <a:solidFill>
                  <a:srgbClr val="63B221"/>
                </a:solidFill>
                <a:latin typeface="Helvetica" panose="020B0604020202020204" pitchFamily="34" charset="0"/>
              </a:rPr>
              <a:t>£</a:t>
            </a:r>
            <a:r>
              <a:rPr lang="en-GB" sz="1100" b="1" dirty="0" smtClean="0">
                <a:solidFill>
                  <a:srgbClr val="63B221"/>
                </a:solidFill>
                <a:latin typeface="Helvetica" panose="020B0604020202020204" pitchFamily="34" charset="0"/>
              </a:rPr>
              <a:t>4,386</a:t>
            </a:r>
            <a:r>
              <a:rPr lang="en-GB" sz="1100" b="1" dirty="0" smtClean="0">
                <a:solidFill>
                  <a:srgbClr val="E04C79"/>
                </a:solidFill>
                <a:latin typeface="Helvetica" panose="020B0604020202020204" pitchFamily="34" charset="0"/>
              </a:rPr>
              <a:t> </a:t>
            </a:r>
            <a:r>
              <a:rPr lang="en-GB" sz="1100" dirty="0">
                <a:latin typeface="Helvetica" panose="020B0604020202020204" pitchFamily="34" charset="0"/>
              </a:rPr>
              <a:t>per second</a:t>
            </a:r>
            <a:r>
              <a:rPr lang="en-GB" sz="1100" dirty="0" smtClean="0">
                <a:latin typeface="Helvetica" panose="020B0604020202020204" pitchFamily="34" charset="0"/>
              </a:rPr>
              <a:t>).</a:t>
            </a:r>
          </a:p>
          <a:p>
            <a:pPr marL="171450" lvl="0" indent="-171450">
              <a:buFont typeface="Arial" panose="020B0604020202020204" pitchFamily="34" charset="0"/>
              <a:buChar char="•"/>
            </a:pPr>
            <a:endParaRPr lang="en-GB" sz="1100" dirty="0" smtClean="0">
              <a:latin typeface="Helvetica" panose="020B0604020202020204" pitchFamily="34" charset="0"/>
            </a:endParaRPr>
          </a:p>
          <a:p>
            <a:pPr marL="171450" lvl="0" indent="-171450">
              <a:buFont typeface="Arial" panose="020B0604020202020204" pitchFamily="34" charset="0"/>
              <a:buChar char="•"/>
            </a:pPr>
            <a:r>
              <a:rPr lang="en-GB" sz="1100" dirty="0" smtClean="0">
                <a:latin typeface="Helvetica" panose="020B0604020202020204" pitchFamily="34" charset="0"/>
              </a:rPr>
              <a:t>Net lending to individuals in the UK increased by </a:t>
            </a:r>
            <a:r>
              <a:rPr lang="en-GB" sz="1100" b="1" dirty="0" smtClean="0">
                <a:solidFill>
                  <a:srgbClr val="63B221"/>
                </a:solidFill>
                <a:latin typeface="Helvetica" panose="020B0604020202020204" pitchFamily="34" charset="0"/>
              </a:rPr>
              <a:t>£83m</a:t>
            </a:r>
            <a:r>
              <a:rPr lang="en-GB" sz="1100" b="1" dirty="0" smtClean="0">
                <a:solidFill>
                  <a:srgbClr val="E04C79"/>
                </a:solidFill>
                <a:latin typeface="Helvetica" panose="020B0604020202020204" pitchFamily="34" charset="0"/>
              </a:rPr>
              <a:t> </a:t>
            </a:r>
            <a:r>
              <a:rPr lang="en-GB" sz="1100" dirty="0" smtClean="0">
                <a:latin typeface="Helvetica" panose="020B0604020202020204" pitchFamily="34" charset="0"/>
              </a:rPr>
              <a:t>a day.</a:t>
            </a:r>
          </a:p>
          <a:p>
            <a:pPr lvl="0"/>
            <a:endParaRPr lang="en-GB" sz="1100" dirty="0" smtClean="0">
              <a:latin typeface="Helvetica" panose="020B0604020202020204" pitchFamily="34" charset="0"/>
            </a:endParaRPr>
          </a:p>
          <a:p>
            <a:pPr marL="171450" lvl="0" indent="-171450">
              <a:buFont typeface="Arial" panose="020B0604020202020204" pitchFamily="34" charset="0"/>
              <a:buChar char="•"/>
            </a:pPr>
            <a:r>
              <a:rPr lang="en-GB" sz="1100" dirty="0" smtClean="0">
                <a:latin typeface="Helvetica" panose="020B0604020202020204" pitchFamily="34" charset="0"/>
              </a:rPr>
              <a:t>UK borrowers would have paid </a:t>
            </a:r>
            <a:r>
              <a:rPr lang="en-GB" sz="1100" b="1" dirty="0" smtClean="0">
                <a:solidFill>
                  <a:srgbClr val="63B221"/>
                </a:solidFill>
                <a:latin typeface="Helvetica" panose="020B0604020202020204" pitchFamily="34" charset="0"/>
              </a:rPr>
              <a:t>£162m</a:t>
            </a:r>
            <a:r>
              <a:rPr lang="en-GB" sz="1100" b="1" dirty="0" smtClean="0">
                <a:solidFill>
                  <a:srgbClr val="E04C79"/>
                </a:solidFill>
                <a:latin typeface="Helvetica" panose="020B0604020202020204" pitchFamily="34" charset="0"/>
              </a:rPr>
              <a:t> </a:t>
            </a:r>
            <a:r>
              <a:rPr lang="en-GB" sz="1100" dirty="0" smtClean="0">
                <a:latin typeface="Helvetica" panose="020B0604020202020204" pitchFamily="34" charset="0"/>
              </a:rPr>
              <a:t>a day in interest, based on June 2014 trends.</a:t>
            </a:r>
          </a:p>
          <a:p>
            <a:pPr marL="171450" lvl="0" indent="-171450">
              <a:buFont typeface="Arial" panose="020B0604020202020204" pitchFamily="34" charset="0"/>
              <a:buChar char="•"/>
            </a:pPr>
            <a:endParaRPr lang="en-GB" sz="1100" dirty="0" smtClean="0">
              <a:latin typeface="Helvetica" panose="020B0604020202020204" pitchFamily="34" charset="0"/>
            </a:endParaRPr>
          </a:p>
          <a:p>
            <a:pPr marL="171450" lvl="0" indent="-171450">
              <a:buClr>
                <a:schemeClr val="tx1"/>
              </a:buClr>
              <a:buFont typeface="Arial" panose="020B0604020202020204" pitchFamily="34" charset="0"/>
              <a:buChar char="•"/>
            </a:pPr>
            <a:r>
              <a:rPr lang="en-GB" sz="1100" b="1" dirty="0" smtClean="0">
                <a:solidFill>
                  <a:srgbClr val="63B221"/>
                </a:solidFill>
                <a:latin typeface="Helvetica" panose="020B0604020202020204" pitchFamily="34" charset="0"/>
              </a:rPr>
              <a:t>141</a:t>
            </a:r>
            <a:r>
              <a:rPr lang="en-GB" sz="1100" dirty="0" smtClean="0">
                <a:solidFill>
                  <a:srgbClr val="36C4AE"/>
                </a:solidFill>
                <a:latin typeface="Helvetica" panose="020B0604020202020204" pitchFamily="34" charset="0"/>
              </a:rPr>
              <a:t> </a:t>
            </a:r>
            <a:r>
              <a:rPr lang="en-GB" sz="1100" dirty="0" smtClean="0">
                <a:latin typeface="Helvetica" panose="020B0604020202020204" pitchFamily="34" charset="0"/>
              </a:rPr>
              <a:t>mortgage possession claims and</a:t>
            </a:r>
            <a:r>
              <a:rPr lang="en-GB" sz="1100" dirty="0" smtClean="0">
                <a:solidFill>
                  <a:srgbClr val="FF0000"/>
                </a:solidFill>
                <a:latin typeface="Helvetica" panose="020B0604020202020204" pitchFamily="34" charset="0"/>
              </a:rPr>
              <a:t> </a:t>
            </a:r>
            <a:r>
              <a:rPr lang="en-GB" sz="1100" b="1" dirty="0" smtClean="0">
                <a:solidFill>
                  <a:srgbClr val="63B221"/>
                </a:solidFill>
                <a:latin typeface="Helvetica" panose="020B0604020202020204" pitchFamily="34" charset="0"/>
              </a:rPr>
              <a:t>99</a:t>
            </a:r>
            <a:r>
              <a:rPr lang="en-GB" sz="1100" b="1" dirty="0" smtClean="0">
                <a:solidFill>
                  <a:srgbClr val="36C4AE"/>
                </a:solidFill>
                <a:latin typeface="Helvetica" panose="020B0604020202020204" pitchFamily="34" charset="0"/>
              </a:rPr>
              <a:t> </a:t>
            </a:r>
            <a:r>
              <a:rPr lang="en-GB" sz="1100" dirty="0" smtClean="0">
                <a:latin typeface="Helvetica" panose="020B0604020202020204" pitchFamily="34" charset="0"/>
              </a:rPr>
              <a:t>mortgage possession orders are made every day.</a:t>
            </a:r>
          </a:p>
          <a:p>
            <a:endParaRPr lang="en-GB" sz="1100" dirty="0" smtClean="0">
              <a:latin typeface="Helvetica" panose="020B0604020202020204" pitchFamily="34" charset="0"/>
            </a:endParaRPr>
          </a:p>
          <a:p>
            <a:pPr marL="171450" lvl="0" indent="-171450">
              <a:buClr>
                <a:schemeClr val="tx1"/>
              </a:buClr>
              <a:buFont typeface="Arial" panose="020B0604020202020204" pitchFamily="34" charset="0"/>
              <a:buChar char="•"/>
            </a:pPr>
            <a:r>
              <a:rPr lang="en-GB" sz="1100" b="1" dirty="0" smtClean="0">
                <a:solidFill>
                  <a:srgbClr val="63B221"/>
                </a:solidFill>
                <a:latin typeface="Helvetica" panose="020B0604020202020204" pitchFamily="34" charset="0"/>
              </a:rPr>
              <a:t>525</a:t>
            </a:r>
            <a:r>
              <a:rPr lang="en-GB" sz="1100" dirty="0" smtClean="0">
                <a:solidFill>
                  <a:srgbClr val="36C4AE"/>
                </a:solidFill>
                <a:latin typeface="Helvetica" panose="020B0604020202020204" pitchFamily="34" charset="0"/>
              </a:rPr>
              <a:t> </a:t>
            </a:r>
            <a:r>
              <a:rPr lang="en-GB" sz="1100" dirty="0" smtClean="0">
                <a:latin typeface="Helvetica" panose="020B0604020202020204" pitchFamily="34" charset="0"/>
              </a:rPr>
              <a:t>landlord possession claims and </a:t>
            </a:r>
            <a:r>
              <a:rPr lang="en-GB" sz="1100" b="1" dirty="0" smtClean="0">
                <a:solidFill>
                  <a:srgbClr val="63B221"/>
                </a:solidFill>
                <a:latin typeface="Helvetica" panose="020B0604020202020204" pitchFamily="34" charset="0"/>
              </a:rPr>
              <a:t>373 </a:t>
            </a:r>
            <a:r>
              <a:rPr lang="en-GB" sz="1100" dirty="0" smtClean="0">
                <a:latin typeface="Helvetica" panose="020B0604020202020204" pitchFamily="34" charset="0"/>
              </a:rPr>
              <a:t>landlord possession orders are made every day.</a:t>
            </a:r>
          </a:p>
          <a:p>
            <a:endParaRPr lang="en-GB" sz="1100" dirty="0" smtClean="0">
              <a:latin typeface="Helvetica" panose="020B0604020202020204" pitchFamily="34" charset="0"/>
            </a:endParaRPr>
          </a:p>
        </p:txBody>
      </p:sp>
      <p:sp>
        <p:nvSpPr>
          <p:cNvPr id="19" name="TextBox 18"/>
          <p:cNvSpPr txBox="1"/>
          <p:nvPr/>
        </p:nvSpPr>
        <p:spPr>
          <a:xfrm>
            <a:off x="6474943" y="8830188"/>
            <a:ext cx="194219" cy="276760"/>
          </a:xfrm>
          <a:prstGeom prst="rect">
            <a:avLst/>
          </a:prstGeom>
          <a:noFill/>
        </p:spPr>
        <p:txBody>
          <a:bodyPr wrap="square" rtlCol="0">
            <a:spAutoFit/>
          </a:bodyPr>
          <a:lstStyle/>
          <a:p>
            <a:r>
              <a:rPr lang="en-GB" sz="1200" dirty="0" smtClean="0">
                <a:latin typeface="Helvetica" panose="020B0604020202020204" pitchFamily="34" charset="0"/>
              </a:rPr>
              <a:t>4</a:t>
            </a:r>
            <a:endParaRPr lang="en-GB" sz="1200" dirty="0">
              <a:latin typeface="Helvetica" panose="020B0604020202020204" pitchFamily="34" charset="0"/>
            </a:endParaRPr>
          </a:p>
        </p:txBody>
      </p:sp>
      <p:sp>
        <p:nvSpPr>
          <p:cNvPr id="2" name="TextBox 1"/>
          <p:cNvSpPr txBox="1"/>
          <p:nvPr/>
        </p:nvSpPr>
        <p:spPr>
          <a:xfrm>
            <a:off x="2707207" y="1172901"/>
            <a:ext cx="2348034" cy="307777"/>
          </a:xfrm>
          <a:prstGeom prst="rect">
            <a:avLst/>
          </a:prstGeom>
          <a:noFill/>
        </p:spPr>
        <p:txBody>
          <a:bodyPr wrap="square" rtlCol="0">
            <a:spAutoFit/>
          </a:bodyPr>
          <a:lstStyle/>
          <a:p>
            <a:pPr algn="ctr"/>
            <a:r>
              <a:rPr lang="en-GB" sz="1400" b="1" dirty="0" smtClean="0">
                <a:latin typeface="Helvetica" panose="020B0604020202020204" pitchFamily="34" charset="0"/>
              </a:rPr>
              <a:t>Every day in the UK</a:t>
            </a:r>
            <a:endParaRPr lang="en-GB" sz="1400" b="1" dirty="0">
              <a:latin typeface="Helvetica" panose="020B0604020202020204" pitchFamily="34" charset="0"/>
            </a:endParaRPr>
          </a:p>
        </p:txBody>
      </p:sp>
      <p:pic>
        <p:nvPicPr>
          <p:cNvPr id="16" name="Picture 2" descr="http://themoneycharity.org.uk/assets/img/stat-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949" y="143841"/>
            <a:ext cx="1728000" cy="1671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643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unge-Background-grey.png"/>
          <p:cNvPicPr>
            <a:picLocks noChangeAspect="1"/>
          </p:cNvPicPr>
          <p:nvPr/>
        </p:nvPicPr>
        <p:blipFill>
          <a:blip r:embed="rId2">
            <a:alphaModFix amt="21000"/>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cxnSp>
        <p:nvCxnSpPr>
          <p:cNvPr id="8" name="Straight Connector 7"/>
          <p:cNvCxnSpPr/>
          <p:nvPr/>
        </p:nvCxnSpPr>
        <p:spPr>
          <a:xfrm>
            <a:off x="234951" y="8293577"/>
            <a:ext cx="6388100" cy="0"/>
          </a:xfrm>
          <a:prstGeom prst="line">
            <a:avLst/>
          </a:prstGeom>
          <a:ln w="6350"/>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3957424" y="8593415"/>
            <a:ext cx="2793896" cy="276999"/>
          </a:xfrm>
          <a:prstGeom prst="rect">
            <a:avLst/>
          </a:prstGeom>
          <a:noFill/>
        </p:spPr>
        <p:txBody>
          <a:bodyPr wrap="square" rtlCol="0">
            <a:spAutoFit/>
          </a:bodyPr>
          <a:lstStyle/>
          <a:p>
            <a:pPr algn="r"/>
            <a:r>
              <a:rPr lang="en-US" sz="1200" b="1" dirty="0" smtClean="0">
                <a:latin typeface="Helvetica"/>
                <a:cs typeface="Helvetica"/>
              </a:rPr>
              <a:t>www.themoneycharity.org.uk</a:t>
            </a:r>
            <a:endParaRPr lang="en-US" sz="1200" b="1" dirty="0">
              <a:latin typeface="Helvetica"/>
              <a:cs typeface="Helvetica"/>
            </a:endParaRPr>
          </a:p>
        </p:txBody>
      </p:sp>
      <p:sp>
        <p:nvSpPr>
          <p:cNvPr id="10" name="TextBox 9"/>
          <p:cNvSpPr txBox="1"/>
          <p:nvPr/>
        </p:nvSpPr>
        <p:spPr>
          <a:xfrm>
            <a:off x="2058304" y="711236"/>
            <a:ext cx="4228196" cy="461665"/>
          </a:xfrm>
          <a:prstGeom prst="rect">
            <a:avLst/>
          </a:prstGeom>
          <a:noFill/>
        </p:spPr>
        <p:txBody>
          <a:bodyPr wrap="square" rtlCol="0">
            <a:spAutoFit/>
          </a:bodyPr>
          <a:lstStyle/>
          <a:p>
            <a:pPr algn="ctr"/>
            <a:r>
              <a:rPr lang="en-GB" sz="2400" b="1" dirty="0" smtClean="0">
                <a:latin typeface="Helvetica" panose="020B0604020202020204" pitchFamily="34" charset="0"/>
              </a:rPr>
              <a:t>2. Personal debt in the UK</a:t>
            </a:r>
            <a:endParaRPr lang="en-GB" sz="2400" b="1" dirty="0">
              <a:latin typeface="Helvetica" panose="020B0604020202020204" pitchFamily="34" charset="0"/>
            </a:endParaRPr>
          </a:p>
        </p:txBody>
      </p:sp>
      <p:pic>
        <p:nvPicPr>
          <p:cNvPr id="11" name="Picture 2" descr="C:\Users\Lauren\Dropbox\TMC brand\Logos\TMC_logo_Horizontal_Bla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35" y="8254523"/>
            <a:ext cx="3509495" cy="88947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94250" y="1899275"/>
            <a:ext cx="6469501" cy="6355586"/>
          </a:xfrm>
          <a:prstGeom prst="rect">
            <a:avLst/>
          </a:prstGeom>
        </p:spPr>
        <p:txBody>
          <a:bodyPr wrap="square">
            <a:spAutoFit/>
          </a:bodyPr>
          <a:lstStyle/>
          <a:p>
            <a:r>
              <a:rPr lang="en-GB" sz="1100" b="1" dirty="0" smtClean="0">
                <a:latin typeface="Helvetica" panose="020B0604020202020204" pitchFamily="34" charset="0"/>
              </a:rPr>
              <a:t>Total UK personal debt</a:t>
            </a:r>
          </a:p>
          <a:p>
            <a:endParaRPr lang="en-GB" sz="1100" dirty="0">
              <a:latin typeface="Helvetica" panose="020B0604020202020204" pitchFamily="34" charset="0"/>
            </a:endParaRPr>
          </a:p>
          <a:p>
            <a:r>
              <a:rPr lang="en-GB" sz="1100" dirty="0" smtClean="0">
                <a:latin typeface="Helvetica" panose="020B0604020202020204" pitchFamily="34" charset="0"/>
              </a:rPr>
              <a:t>People in the UK owed </a:t>
            </a:r>
            <a:r>
              <a:rPr lang="en-GB" sz="1100" b="1" dirty="0">
                <a:latin typeface="Helvetica" panose="020B0604020202020204" pitchFamily="34" charset="0"/>
              </a:rPr>
              <a:t>£</a:t>
            </a:r>
            <a:r>
              <a:rPr lang="en-GB" sz="1100" b="1" dirty="0" smtClean="0">
                <a:latin typeface="Helvetica" panose="020B0604020202020204" pitchFamily="34" charset="0"/>
              </a:rPr>
              <a:t>1.448 trillion</a:t>
            </a:r>
            <a:r>
              <a:rPr lang="en-GB" sz="1100" dirty="0" smtClean="0">
                <a:latin typeface="Helvetica" panose="020B0604020202020204" pitchFamily="34" charset="0"/>
              </a:rPr>
              <a:t> </a:t>
            </a:r>
            <a:r>
              <a:rPr lang="en-GB" sz="1100" dirty="0">
                <a:latin typeface="Helvetica" panose="020B0604020202020204" pitchFamily="34" charset="0"/>
              </a:rPr>
              <a:t>at the end of </a:t>
            </a:r>
            <a:r>
              <a:rPr lang="en-GB" sz="1100" dirty="0" smtClean="0">
                <a:latin typeface="Helvetica" panose="020B0604020202020204" pitchFamily="34" charset="0"/>
              </a:rPr>
              <a:t>June 2014.</a:t>
            </a:r>
            <a:endParaRPr lang="en-GB" sz="1100" dirty="0">
              <a:latin typeface="Helvetica" panose="020B0604020202020204" pitchFamily="34" charset="0"/>
            </a:endParaRPr>
          </a:p>
          <a:p>
            <a:pPr marL="171450" lvl="0" indent="-171450">
              <a:buFont typeface="Arial" panose="020B0604020202020204" pitchFamily="34" charset="0"/>
              <a:buChar char="•"/>
            </a:pPr>
            <a:r>
              <a:rPr lang="en-GB" sz="1100" dirty="0">
                <a:latin typeface="Helvetica" panose="020B0604020202020204" pitchFamily="34" charset="0"/>
              </a:rPr>
              <a:t>This is up from £</a:t>
            </a:r>
            <a:r>
              <a:rPr lang="en-GB" sz="1100" dirty="0" smtClean="0">
                <a:latin typeface="Helvetica" panose="020B0604020202020204" pitchFamily="34" charset="0"/>
              </a:rPr>
              <a:t>1.426 trillion </a:t>
            </a:r>
            <a:r>
              <a:rPr lang="en-GB" sz="1100" dirty="0">
                <a:latin typeface="Helvetica" panose="020B0604020202020204" pitchFamily="34" charset="0"/>
              </a:rPr>
              <a:t>at the end of </a:t>
            </a:r>
            <a:r>
              <a:rPr lang="en-GB" sz="1100" dirty="0" smtClean="0">
                <a:latin typeface="Helvetica" panose="020B0604020202020204" pitchFamily="34" charset="0"/>
              </a:rPr>
              <a:t>June 2013 – an extra </a:t>
            </a:r>
            <a:r>
              <a:rPr lang="en-GB" sz="1100" b="1" dirty="0" smtClean="0">
                <a:solidFill>
                  <a:srgbClr val="2D4186"/>
                </a:solidFill>
                <a:latin typeface="Helvetica" panose="020B0604020202020204" pitchFamily="34" charset="0"/>
              </a:rPr>
              <a:t>£445 </a:t>
            </a:r>
            <a:r>
              <a:rPr lang="en-GB" sz="1100" dirty="0" smtClean="0">
                <a:latin typeface="Helvetica" panose="020B0604020202020204" pitchFamily="34" charset="0"/>
              </a:rPr>
              <a:t>per UK adult.</a:t>
            </a:r>
            <a:endParaRPr lang="en-GB" sz="1100" dirty="0">
              <a:latin typeface="Helvetica" panose="020B0604020202020204" pitchFamily="34" charset="0"/>
            </a:endParaRPr>
          </a:p>
          <a:p>
            <a:r>
              <a:rPr lang="en-GB" sz="1100" dirty="0">
                <a:solidFill>
                  <a:srgbClr val="FF0000"/>
                </a:solidFill>
                <a:latin typeface="Helvetica" panose="020B0604020202020204" pitchFamily="34" charset="0"/>
              </a:rPr>
              <a:t> </a:t>
            </a:r>
            <a:endParaRPr lang="en-GB" sz="1100" dirty="0" smtClean="0">
              <a:solidFill>
                <a:srgbClr val="FF0000"/>
              </a:solidFill>
              <a:latin typeface="Helvetica" panose="020B0604020202020204" pitchFamily="34" charset="0"/>
            </a:endParaRPr>
          </a:p>
          <a:p>
            <a:r>
              <a:rPr lang="en-GB" sz="1100" dirty="0" smtClean="0">
                <a:latin typeface="Helvetica" panose="020B0604020202020204" pitchFamily="34" charset="0"/>
              </a:rPr>
              <a:t>The average total debt per household – including mortgages – was </a:t>
            </a:r>
            <a:r>
              <a:rPr lang="en-GB" sz="1100" b="1" dirty="0" smtClean="0">
                <a:solidFill>
                  <a:srgbClr val="2D4186"/>
                </a:solidFill>
                <a:latin typeface="Helvetica" panose="020B0604020202020204" pitchFamily="34" charset="0"/>
              </a:rPr>
              <a:t>£54,828</a:t>
            </a:r>
            <a:r>
              <a:rPr lang="en-GB" sz="1100" dirty="0" smtClean="0">
                <a:solidFill>
                  <a:srgbClr val="2D4186"/>
                </a:solidFill>
                <a:latin typeface="Helvetica" panose="020B0604020202020204" pitchFamily="34" charset="0"/>
              </a:rPr>
              <a:t> </a:t>
            </a:r>
            <a:r>
              <a:rPr lang="en-GB" sz="1100" dirty="0" smtClean="0">
                <a:latin typeface="Helvetica" panose="020B0604020202020204" pitchFamily="34" charset="0"/>
              </a:rPr>
              <a:t>in June. The revised figure for May was  </a:t>
            </a:r>
            <a:r>
              <a:rPr lang="en-GB" sz="1100" b="1" dirty="0">
                <a:solidFill>
                  <a:srgbClr val="2D4186"/>
                </a:solidFill>
                <a:latin typeface="Helvetica" panose="020B0604020202020204" pitchFamily="34" charset="0"/>
              </a:rPr>
              <a:t>£</a:t>
            </a:r>
            <a:r>
              <a:rPr lang="en-GB" sz="1100" b="1" dirty="0" smtClean="0">
                <a:solidFill>
                  <a:srgbClr val="2D4186"/>
                </a:solidFill>
                <a:latin typeface="Helvetica" panose="020B0604020202020204" pitchFamily="34" charset="0"/>
              </a:rPr>
              <a:t>54,750</a:t>
            </a:r>
            <a:r>
              <a:rPr lang="en-GB" sz="1100" dirty="0" smtClean="0">
                <a:latin typeface="Helvetica" panose="020B0604020202020204" pitchFamily="34" charset="0"/>
              </a:rPr>
              <a:t>.</a:t>
            </a:r>
            <a:endParaRPr lang="en-GB" sz="1100" dirty="0">
              <a:latin typeface="Helvetica" panose="020B0604020202020204" pitchFamily="34" charset="0"/>
            </a:endParaRPr>
          </a:p>
          <a:p>
            <a:endParaRPr lang="en-GB" sz="1100" dirty="0" smtClean="0">
              <a:solidFill>
                <a:srgbClr val="FF0000"/>
              </a:solidFill>
              <a:latin typeface="Helvetica" panose="020B0604020202020204" pitchFamily="34" charset="0"/>
            </a:endParaRPr>
          </a:p>
          <a:p>
            <a:r>
              <a:rPr lang="en-GB" sz="1100" dirty="0" smtClean="0">
                <a:latin typeface="Helvetica" panose="020B0604020202020204" pitchFamily="34" charset="0"/>
              </a:rPr>
              <a:t>Per adult in the UK that’s an average debt of </a:t>
            </a:r>
            <a:r>
              <a:rPr lang="en-GB" sz="1100" b="1" dirty="0" smtClean="0">
                <a:solidFill>
                  <a:srgbClr val="2D4186"/>
                </a:solidFill>
                <a:latin typeface="Helvetica" panose="020B0604020202020204" pitchFamily="34" charset="0"/>
              </a:rPr>
              <a:t>£28,677 </a:t>
            </a:r>
            <a:r>
              <a:rPr lang="en-GB" sz="1100" dirty="0" smtClean="0">
                <a:latin typeface="Helvetica" panose="020B0604020202020204" pitchFamily="34" charset="0"/>
              </a:rPr>
              <a:t>in June – around </a:t>
            </a:r>
            <a:r>
              <a:rPr lang="en-GB" sz="1100" b="1" dirty="0" smtClean="0">
                <a:solidFill>
                  <a:srgbClr val="2D4186"/>
                </a:solidFill>
                <a:latin typeface="Helvetica" panose="020B0604020202020204" pitchFamily="34" charset="0"/>
              </a:rPr>
              <a:t>115%</a:t>
            </a:r>
            <a:r>
              <a:rPr lang="en-GB" sz="1100" dirty="0" smtClean="0">
                <a:latin typeface="Helvetica" panose="020B0604020202020204" pitchFamily="34" charset="0"/>
              </a:rPr>
              <a:t> of average earnings. This is up from a revised </a:t>
            </a:r>
            <a:r>
              <a:rPr lang="en-GB" sz="1100" b="1" dirty="0">
                <a:solidFill>
                  <a:srgbClr val="2D4186"/>
                </a:solidFill>
                <a:latin typeface="Helvetica" panose="020B0604020202020204" pitchFamily="34" charset="0"/>
              </a:rPr>
              <a:t>£</a:t>
            </a:r>
            <a:r>
              <a:rPr lang="en-GB" sz="1100" b="1" dirty="0" smtClean="0">
                <a:solidFill>
                  <a:srgbClr val="2D4186"/>
                </a:solidFill>
                <a:latin typeface="Helvetica" panose="020B0604020202020204" pitchFamily="34" charset="0"/>
              </a:rPr>
              <a:t>28,636</a:t>
            </a:r>
            <a:r>
              <a:rPr lang="en-GB" sz="1100" dirty="0" smtClean="0">
                <a:solidFill>
                  <a:srgbClr val="2D4186"/>
                </a:solidFill>
                <a:latin typeface="Helvetica" panose="020B0604020202020204" pitchFamily="34" charset="0"/>
              </a:rPr>
              <a:t> </a:t>
            </a:r>
            <a:r>
              <a:rPr lang="en-GB" sz="1100" dirty="0">
                <a:latin typeface="Helvetica" panose="020B0604020202020204" pitchFamily="34" charset="0"/>
              </a:rPr>
              <a:t>in </a:t>
            </a:r>
            <a:r>
              <a:rPr lang="en-GB" sz="1100" dirty="0" smtClean="0">
                <a:latin typeface="Helvetica" panose="020B0604020202020204" pitchFamily="34" charset="0"/>
              </a:rPr>
              <a:t>May.</a:t>
            </a:r>
          </a:p>
          <a:p>
            <a:endParaRPr lang="en-GB" sz="1100" dirty="0">
              <a:latin typeface="Helvetica" panose="020B0604020202020204" pitchFamily="34" charset="0"/>
            </a:endParaRPr>
          </a:p>
          <a:p>
            <a:r>
              <a:rPr lang="en-GB" sz="1100">
                <a:latin typeface="Helvetica" panose="020B0604020202020204" pitchFamily="34" charset="0"/>
              </a:rPr>
              <a:t>Based </a:t>
            </a:r>
            <a:r>
              <a:rPr lang="en-GB" sz="1100" smtClean="0">
                <a:latin typeface="Helvetica" panose="020B0604020202020204" pitchFamily="34" charset="0"/>
              </a:rPr>
              <a:t>on June </a:t>
            </a:r>
            <a:r>
              <a:rPr lang="en-GB" sz="1100" dirty="0" smtClean="0">
                <a:latin typeface="Helvetica" panose="020B0604020202020204" pitchFamily="34" charset="0"/>
              </a:rPr>
              <a:t>2014 </a:t>
            </a:r>
            <a:r>
              <a:rPr lang="en-GB" sz="1100" dirty="0">
                <a:latin typeface="Helvetica" panose="020B0604020202020204" pitchFamily="34" charset="0"/>
              </a:rPr>
              <a:t>trends, the UK's total interest repayments on personal debt over a 12 month period would have been</a:t>
            </a:r>
            <a:r>
              <a:rPr lang="en-GB" sz="1100" b="1" dirty="0">
                <a:latin typeface="Helvetica" panose="020B0604020202020204" pitchFamily="34" charset="0"/>
              </a:rPr>
              <a:t> </a:t>
            </a:r>
            <a:r>
              <a:rPr lang="en-GB" sz="1100" b="1" dirty="0">
                <a:solidFill>
                  <a:srgbClr val="2D4186"/>
                </a:solidFill>
                <a:latin typeface="Helvetica" panose="020B0604020202020204" pitchFamily="34" charset="0"/>
              </a:rPr>
              <a:t>£</a:t>
            </a:r>
            <a:r>
              <a:rPr lang="en-GB" sz="1100" b="1" dirty="0" smtClean="0">
                <a:solidFill>
                  <a:srgbClr val="2D4186"/>
                </a:solidFill>
                <a:latin typeface="Helvetica" panose="020B0604020202020204" pitchFamily="34" charset="0"/>
              </a:rPr>
              <a:t>59.1 </a:t>
            </a:r>
            <a:r>
              <a:rPr lang="en-GB" sz="1100" b="1" dirty="0">
                <a:solidFill>
                  <a:srgbClr val="2D4186"/>
                </a:solidFill>
                <a:latin typeface="Helvetica" panose="020B0604020202020204" pitchFamily="34" charset="0"/>
              </a:rPr>
              <a:t>billion</a:t>
            </a:r>
            <a:r>
              <a:rPr lang="en-GB" sz="1100" dirty="0">
                <a:latin typeface="Helvetica" panose="020B0604020202020204" pitchFamily="34" charset="0"/>
              </a:rPr>
              <a:t>.</a:t>
            </a:r>
          </a:p>
          <a:p>
            <a:pPr marL="171450" lvl="0" indent="-171450">
              <a:buFont typeface="Arial" panose="020B0604020202020204" pitchFamily="34" charset="0"/>
              <a:buChar char="•"/>
            </a:pPr>
            <a:r>
              <a:rPr lang="en-GB" sz="1100" dirty="0" smtClean="0">
                <a:latin typeface="Helvetica" panose="020B0604020202020204" pitchFamily="34" charset="0"/>
              </a:rPr>
              <a:t>That’s an average of </a:t>
            </a:r>
            <a:r>
              <a:rPr lang="en-GB" sz="1100" b="1" dirty="0" smtClean="0">
                <a:solidFill>
                  <a:srgbClr val="2D4186"/>
                </a:solidFill>
                <a:latin typeface="Helvetica" panose="020B0604020202020204" pitchFamily="34" charset="0"/>
              </a:rPr>
              <a:t>£162 </a:t>
            </a:r>
            <a:r>
              <a:rPr lang="en-GB" sz="1100" b="1" dirty="0">
                <a:solidFill>
                  <a:srgbClr val="2D4186"/>
                </a:solidFill>
                <a:latin typeface="Helvetica" panose="020B0604020202020204" pitchFamily="34" charset="0"/>
              </a:rPr>
              <a:t>million</a:t>
            </a:r>
            <a:r>
              <a:rPr lang="en-GB" sz="1100" dirty="0">
                <a:solidFill>
                  <a:srgbClr val="2D4186"/>
                </a:solidFill>
                <a:latin typeface="Helvetica" panose="020B0604020202020204" pitchFamily="34" charset="0"/>
              </a:rPr>
              <a:t> </a:t>
            </a:r>
            <a:r>
              <a:rPr lang="en-GB" sz="1100" dirty="0">
                <a:latin typeface="Helvetica" panose="020B0604020202020204" pitchFamily="34" charset="0"/>
              </a:rPr>
              <a:t>per day.</a:t>
            </a:r>
          </a:p>
          <a:p>
            <a:pPr marL="171450" lvl="0" indent="-171450">
              <a:buFont typeface="Arial" panose="020B0604020202020204" pitchFamily="34" charset="0"/>
              <a:buChar char="•"/>
            </a:pPr>
            <a:r>
              <a:rPr lang="en-GB" sz="1100" dirty="0">
                <a:latin typeface="Helvetica" panose="020B0604020202020204" pitchFamily="34" charset="0"/>
              </a:rPr>
              <a:t>This means that </a:t>
            </a:r>
            <a:r>
              <a:rPr lang="en-GB" sz="1100" dirty="0" smtClean="0">
                <a:latin typeface="Helvetica" panose="020B0604020202020204" pitchFamily="34" charset="0"/>
              </a:rPr>
              <a:t>households in the UK would </a:t>
            </a:r>
            <a:r>
              <a:rPr lang="en-GB" sz="1100" dirty="0">
                <a:latin typeface="Helvetica" panose="020B0604020202020204" pitchFamily="34" charset="0"/>
              </a:rPr>
              <a:t>have paid an average of </a:t>
            </a:r>
            <a:r>
              <a:rPr lang="en-GB" sz="1100" b="1" dirty="0" smtClean="0">
                <a:solidFill>
                  <a:srgbClr val="2D4186"/>
                </a:solidFill>
                <a:latin typeface="Helvetica" panose="020B0604020202020204" pitchFamily="34" charset="0"/>
              </a:rPr>
              <a:t>£2,238</a:t>
            </a:r>
            <a:r>
              <a:rPr lang="en-GB" sz="1100" dirty="0" smtClean="0">
                <a:solidFill>
                  <a:srgbClr val="2D4186"/>
                </a:solidFill>
                <a:latin typeface="Helvetica" panose="020B0604020202020204" pitchFamily="34" charset="0"/>
              </a:rPr>
              <a:t> </a:t>
            </a:r>
            <a:r>
              <a:rPr lang="en-GB" sz="1100" dirty="0">
                <a:latin typeface="Helvetica" panose="020B0604020202020204" pitchFamily="34" charset="0"/>
              </a:rPr>
              <a:t>in annual interest </a:t>
            </a:r>
            <a:r>
              <a:rPr lang="en-GB" sz="1100" dirty="0" smtClean="0">
                <a:latin typeface="Helvetica" panose="020B0604020202020204" pitchFamily="34" charset="0"/>
              </a:rPr>
              <a:t>repayments. Per person that’s £1,171 -  </a:t>
            </a:r>
            <a:r>
              <a:rPr lang="en-GB" sz="1100" b="1" dirty="0" smtClean="0">
                <a:solidFill>
                  <a:srgbClr val="2D4186"/>
                </a:solidFill>
                <a:latin typeface="Helvetica" panose="020B0604020202020204" pitchFamily="34" charset="0"/>
              </a:rPr>
              <a:t>4.70%</a:t>
            </a:r>
            <a:r>
              <a:rPr lang="en-GB" sz="1100" dirty="0" smtClean="0">
                <a:solidFill>
                  <a:srgbClr val="2D4186"/>
                </a:solidFill>
                <a:latin typeface="Helvetica" panose="020B0604020202020204" pitchFamily="34" charset="0"/>
              </a:rPr>
              <a:t> </a:t>
            </a:r>
            <a:r>
              <a:rPr lang="en-GB" sz="1100" dirty="0" smtClean="0">
                <a:latin typeface="Helvetica" panose="020B0604020202020204" pitchFamily="34" charset="0"/>
              </a:rPr>
              <a:t>of average earnings.</a:t>
            </a:r>
            <a:endParaRPr lang="en-GB" sz="1100" dirty="0">
              <a:latin typeface="Helvetica" panose="020B0604020202020204" pitchFamily="34" charset="0"/>
            </a:endParaRPr>
          </a:p>
          <a:p>
            <a:endParaRPr lang="en-GB" sz="1100" dirty="0" smtClean="0">
              <a:solidFill>
                <a:srgbClr val="FF0000"/>
              </a:solidFill>
              <a:latin typeface="Helvetica" panose="020B0604020202020204" pitchFamily="34" charset="0"/>
            </a:endParaRPr>
          </a:p>
          <a:p>
            <a:r>
              <a:rPr lang="en-GB" sz="1100" dirty="0" smtClean="0">
                <a:latin typeface="Helvetica" panose="020B0604020202020204" pitchFamily="34" charset="0"/>
              </a:rPr>
              <a:t>According to the Office for Budget Responsibility’s March 2014 forecast, household debt is predicted to reach </a:t>
            </a:r>
            <a:r>
              <a:rPr lang="en-GB" sz="1100" b="1" dirty="0" smtClean="0">
                <a:latin typeface="Helvetica" panose="020B0604020202020204" pitchFamily="34" charset="0"/>
              </a:rPr>
              <a:t>£</a:t>
            </a:r>
            <a:r>
              <a:rPr lang="en-GB" sz="1100" b="1" dirty="0">
                <a:latin typeface="Helvetica" panose="020B0604020202020204" pitchFamily="34" charset="0"/>
              </a:rPr>
              <a:t>2.251 trillion</a:t>
            </a:r>
            <a:r>
              <a:rPr lang="en-GB" sz="1100" dirty="0">
                <a:latin typeface="Helvetica" panose="020B0604020202020204" pitchFamily="34" charset="0"/>
              </a:rPr>
              <a:t> in Q1 2019. This </a:t>
            </a:r>
            <a:r>
              <a:rPr lang="en-GB" sz="1100" dirty="0" smtClean="0">
                <a:latin typeface="Helvetica" panose="020B0604020202020204" pitchFamily="34" charset="0"/>
              </a:rPr>
              <a:t>makes the average </a:t>
            </a:r>
            <a:r>
              <a:rPr lang="en-GB" sz="1100" dirty="0">
                <a:latin typeface="Helvetica" panose="020B0604020202020204" pitchFamily="34" charset="0"/>
              </a:rPr>
              <a:t>household debt </a:t>
            </a:r>
            <a:r>
              <a:rPr lang="en-GB" sz="1100" b="1" dirty="0" smtClean="0">
                <a:solidFill>
                  <a:srgbClr val="2D4186"/>
                </a:solidFill>
                <a:latin typeface="Helvetica" panose="020B0604020202020204" pitchFamily="34" charset="0"/>
              </a:rPr>
              <a:t>£</a:t>
            </a:r>
            <a:r>
              <a:rPr lang="en-GB" sz="1100" b="1" dirty="0">
                <a:solidFill>
                  <a:srgbClr val="2D4186"/>
                </a:solidFill>
                <a:latin typeface="Helvetica" panose="020B0604020202020204" pitchFamily="34" charset="0"/>
              </a:rPr>
              <a:t>85,220</a:t>
            </a:r>
            <a:r>
              <a:rPr lang="en-GB" sz="1100" dirty="0">
                <a:solidFill>
                  <a:srgbClr val="2D4186"/>
                </a:solidFill>
                <a:latin typeface="Helvetica" panose="020B0604020202020204" pitchFamily="34" charset="0"/>
              </a:rPr>
              <a:t> </a:t>
            </a:r>
            <a:r>
              <a:rPr lang="en-GB" sz="1100" dirty="0">
                <a:latin typeface="Helvetica" panose="020B0604020202020204" pitchFamily="34" charset="0"/>
              </a:rPr>
              <a:t>(assuming that the number of households in the UK remained the same between now and Q1 2019).</a:t>
            </a:r>
            <a:r>
              <a:rPr lang="en-GB" sz="1100" dirty="0"/>
              <a:t> </a:t>
            </a:r>
            <a:endParaRPr lang="en-GB" sz="1100" dirty="0">
              <a:latin typeface="Helvetica" panose="020B0604020202020204" pitchFamily="34" charset="0"/>
            </a:endParaRPr>
          </a:p>
          <a:p>
            <a:r>
              <a:rPr lang="en-GB" sz="1100" dirty="0">
                <a:solidFill>
                  <a:srgbClr val="FF0000"/>
                </a:solidFill>
                <a:latin typeface="Helvetica" panose="020B0604020202020204" pitchFamily="34" charset="0"/>
              </a:rPr>
              <a:t> </a:t>
            </a:r>
            <a:endParaRPr lang="en-GB" sz="1100" dirty="0" smtClean="0">
              <a:solidFill>
                <a:srgbClr val="FF0000"/>
              </a:solidFill>
              <a:latin typeface="Helvetica" panose="020B0604020202020204" pitchFamily="34" charset="0"/>
            </a:endParaRPr>
          </a:p>
          <a:p>
            <a:r>
              <a:rPr lang="en-GB" sz="1100" b="1" dirty="0" smtClean="0">
                <a:latin typeface="Helvetica" panose="020B0604020202020204" pitchFamily="34" charset="0"/>
              </a:rPr>
              <a:t>Consumer credit debt</a:t>
            </a:r>
            <a:endParaRPr lang="en-GB" sz="1100" b="1" dirty="0">
              <a:latin typeface="Helvetica" panose="020B0604020202020204" pitchFamily="34" charset="0"/>
            </a:endParaRPr>
          </a:p>
          <a:p>
            <a:endParaRPr lang="en-GB" sz="1100" dirty="0">
              <a:latin typeface="Helvetica" panose="020B0604020202020204" pitchFamily="34" charset="0"/>
            </a:endParaRPr>
          </a:p>
          <a:p>
            <a:r>
              <a:rPr lang="en-GB" sz="1100" dirty="0">
                <a:latin typeface="Helvetica" panose="020B0604020202020204" pitchFamily="34" charset="0"/>
              </a:rPr>
              <a:t>Outstanding </a:t>
            </a:r>
            <a:r>
              <a:rPr lang="en-GB" sz="1100" dirty="0" smtClean="0">
                <a:latin typeface="Helvetica" panose="020B0604020202020204" pitchFamily="34" charset="0"/>
              </a:rPr>
              <a:t>consumer credit </a:t>
            </a:r>
            <a:r>
              <a:rPr lang="en-GB" sz="1100" dirty="0">
                <a:latin typeface="Helvetica" panose="020B0604020202020204" pitchFamily="34" charset="0"/>
              </a:rPr>
              <a:t>lending </a:t>
            </a:r>
            <a:r>
              <a:rPr lang="en-GB" sz="1100" dirty="0" smtClean="0">
                <a:latin typeface="Helvetica" panose="020B0604020202020204" pitchFamily="34" charset="0"/>
              </a:rPr>
              <a:t>was </a:t>
            </a:r>
            <a:r>
              <a:rPr lang="en-GB" sz="1100" b="1" dirty="0">
                <a:latin typeface="Helvetica" panose="020B0604020202020204" pitchFamily="34" charset="0"/>
              </a:rPr>
              <a:t>£</a:t>
            </a:r>
            <a:r>
              <a:rPr lang="en-GB" sz="1100" b="1" dirty="0" smtClean="0">
                <a:latin typeface="Helvetica" panose="020B0604020202020204" pitchFamily="34" charset="0"/>
              </a:rPr>
              <a:t>160.4 </a:t>
            </a:r>
            <a:r>
              <a:rPr lang="en-GB" sz="1100" b="1" dirty="0">
                <a:latin typeface="Helvetica" panose="020B0604020202020204" pitchFamily="34" charset="0"/>
              </a:rPr>
              <a:t>billion</a:t>
            </a:r>
            <a:r>
              <a:rPr lang="en-GB" sz="1100" dirty="0">
                <a:latin typeface="Helvetica" panose="020B0604020202020204" pitchFamily="34" charset="0"/>
              </a:rPr>
              <a:t> at the end of </a:t>
            </a:r>
            <a:r>
              <a:rPr lang="en-GB" sz="1100" dirty="0" smtClean="0">
                <a:latin typeface="Helvetica" panose="020B0604020202020204" pitchFamily="34" charset="0"/>
              </a:rPr>
              <a:t>June 2014.</a:t>
            </a:r>
            <a:endParaRPr lang="en-GB" sz="1100" dirty="0">
              <a:latin typeface="Helvetica" panose="020B0604020202020204" pitchFamily="34" charset="0"/>
            </a:endParaRPr>
          </a:p>
          <a:p>
            <a:pPr marL="171450" lvl="0" indent="-171450">
              <a:buFont typeface="Arial" panose="020B0604020202020204" pitchFamily="34" charset="0"/>
              <a:buChar char="•"/>
            </a:pPr>
            <a:r>
              <a:rPr lang="en-GB" sz="1100" dirty="0">
                <a:latin typeface="Helvetica" panose="020B0604020202020204" pitchFamily="34" charset="0"/>
              </a:rPr>
              <a:t>This is up from £</a:t>
            </a:r>
            <a:r>
              <a:rPr lang="en-GB" sz="1100" dirty="0" smtClean="0">
                <a:latin typeface="Helvetica" panose="020B0604020202020204" pitchFamily="34" charset="0"/>
              </a:rPr>
              <a:t>156.4 </a:t>
            </a:r>
            <a:r>
              <a:rPr lang="en-GB" sz="1100" dirty="0">
                <a:latin typeface="Helvetica" panose="020B0604020202020204" pitchFamily="34" charset="0"/>
              </a:rPr>
              <a:t>billion at the end of </a:t>
            </a:r>
            <a:r>
              <a:rPr lang="en-GB" sz="1100" dirty="0" smtClean="0">
                <a:latin typeface="Helvetica" panose="020B0604020202020204" pitchFamily="34" charset="0"/>
              </a:rPr>
              <a:t>June 2013, and is an increase of </a:t>
            </a:r>
            <a:r>
              <a:rPr lang="en-GB" sz="1100" b="1" dirty="0" smtClean="0">
                <a:solidFill>
                  <a:srgbClr val="2D4186"/>
                </a:solidFill>
                <a:latin typeface="Helvetica" panose="020B0604020202020204" pitchFamily="34" charset="0"/>
              </a:rPr>
              <a:t>£78.93 </a:t>
            </a:r>
            <a:r>
              <a:rPr lang="en-GB" sz="1100" dirty="0" smtClean="0">
                <a:latin typeface="Helvetica" panose="020B0604020202020204" pitchFamily="34" charset="0"/>
              </a:rPr>
              <a:t>for every adult in the UK.</a:t>
            </a:r>
            <a:endParaRPr lang="en-GB" sz="1100" dirty="0">
              <a:latin typeface="Helvetica" panose="020B0604020202020204" pitchFamily="34" charset="0"/>
            </a:endParaRPr>
          </a:p>
          <a:p>
            <a:r>
              <a:rPr lang="en-GB" sz="1100" dirty="0">
                <a:latin typeface="Helvetica" panose="020B0604020202020204" pitchFamily="34" charset="0"/>
              </a:rPr>
              <a:t> </a:t>
            </a:r>
          </a:p>
          <a:p>
            <a:r>
              <a:rPr lang="en-GB" sz="1100" dirty="0" smtClean="0">
                <a:latin typeface="Helvetica" panose="020B0604020202020204" pitchFamily="34" charset="0"/>
              </a:rPr>
              <a:t>Per household, that’s an average consumer credit debt of </a:t>
            </a:r>
            <a:r>
              <a:rPr lang="en-GB" sz="1100" b="1" dirty="0" smtClean="0">
                <a:solidFill>
                  <a:srgbClr val="2D4186"/>
                </a:solidFill>
                <a:latin typeface="Helvetica" panose="020B0604020202020204" pitchFamily="34" charset="0"/>
              </a:rPr>
              <a:t>£6,071</a:t>
            </a:r>
            <a:r>
              <a:rPr lang="en-GB" sz="1100" dirty="0" smtClean="0">
                <a:solidFill>
                  <a:srgbClr val="2D4186"/>
                </a:solidFill>
                <a:latin typeface="Helvetica" panose="020B0604020202020204" pitchFamily="34" charset="0"/>
              </a:rPr>
              <a:t> </a:t>
            </a:r>
            <a:r>
              <a:rPr lang="en-GB" sz="1100" dirty="0">
                <a:latin typeface="Helvetica" panose="020B0604020202020204" pitchFamily="34" charset="0"/>
              </a:rPr>
              <a:t>in </a:t>
            </a:r>
            <a:r>
              <a:rPr lang="en-GB" sz="1100" dirty="0" smtClean="0">
                <a:latin typeface="Helvetica" panose="020B0604020202020204" pitchFamily="34" charset="0"/>
              </a:rPr>
              <a:t>June, down from </a:t>
            </a:r>
            <a:r>
              <a:rPr lang="en-GB" sz="1100" dirty="0">
                <a:latin typeface="Helvetica" panose="020B0604020202020204" pitchFamily="34" charset="0"/>
              </a:rPr>
              <a:t>a revised </a:t>
            </a:r>
            <a:r>
              <a:rPr lang="en-GB" sz="1100" b="1" dirty="0">
                <a:solidFill>
                  <a:srgbClr val="2D4186"/>
                </a:solidFill>
                <a:latin typeface="Helvetica" panose="020B0604020202020204" pitchFamily="34" charset="0"/>
              </a:rPr>
              <a:t>£</a:t>
            </a:r>
            <a:r>
              <a:rPr lang="en-GB" sz="1100" b="1" dirty="0" smtClean="0">
                <a:solidFill>
                  <a:srgbClr val="2D4186"/>
                </a:solidFill>
                <a:latin typeface="Helvetica" panose="020B0604020202020204" pitchFamily="34" charset="0"/>
              </a:rPr>
              <a:t>6,072 </a:t>
            </a:r>
            <a:r>
              <a:rPr lang="en-GB" sz="1100" dirty="0">
                <a:latin typeface="Helvetica" panose="020B0604020202020204" pitchFamily="34" charset="0"/>
              </a:rPr>
              <a:t>in </a:t>
            </a:r>
            <a:r>
              <a:rPr lang="en-GB" sz="1100" dirty="0" smtClean="0">
                <a:latin typeface="Helvetica" panose="020B0604020202020204" pitchFamily="34" charset="0"/>
              </a:rPr>
              <a:t>May.</a:t>
            </a:r>
          </a:p>
          <a:p>
            <a:endParaRPr lang="en-GB" sz="1100" dirty="0">
              <a:latin typeface="Helvetica" panose="020B0604020202020204" pitchFamily="34" charset="0"/>
            </a:endParaRPr>
          </a:p>
          <a:p>
            <a:r>
              <a:rPr lang="en-GB" sz="1100" dirty="0" smtClean="0">
                <a:latin typeface="Helvetica" panose="020B0604020202020204" pitchFamily="34" charset="0"/>
              </a:rPr>
              <a:t>It also means the average consumer credit borrowing was </a:t>
            </a:r>
            <a:r>
              <a:rPr lang="en-GB" sz="1100" b="1" dirty="0" smtClean="0">
                <a:solidFill>
                  <a:srgbClr val="2D4186"/>
                </a:solidFill>
                <a:latin typeface="Helvetica" panose="020B0604020202020204" pitchFamily="34" charset="0"/>
              </a:rPr>
              <a:t>£3,175</a:t>
            </a:r>
            <a:r>
              <a:rPr lang="en-GB" sz="1100" dirty="0" smtClean="0">
                <a:solidFill>
                  <a:srgbClr val="2D4186"/>
                </a:solidFill>
                <a:latin typeface="Helvetica" panose="020B0604020202020204" pitchFamily="34" charset="0"/>
              </a:rPr>
              <a:t> </a:t>
            </a:r>
            <a:r>
              <a:rPr lang="en-GB" sz="1100" dirty="0" smtClean="0">
                <a:latin typeface="Helvetica" panose="020B0604020202020204" pitchFamily="34" charset="0"/>
              </a:rPr>
              <a:t>per UK adult in May. </a:t>
            </a:r>
            <a:r>
              <a:rPr lang="en-GB" sz="1100" dirty="0">
                <a:latin typeface="Helvetica" panose="020B0604020202020204" pitchFamily="34" charset="0"/>
              </a:rPr>
              <a:t>This is </a:t>
            </a:r>
            <a:r>
              <a:rPr lang="en-GB" sz="1100" dirty="0" smtClean="0">
                <a:latin typeface="Helvetica" panose="020B0604020202020204" pitchFamily="34" charset="0"/>
              </a:rPr>
              <a:t>up </a:t>
            </a:r>
            <a:r>
              <a:rPr lang="en-GB" sz="1100" dirty="0">
                <a:latin typeface="Helvetica" panose="020B0604020202020204" pitchFamily="34" charset="0"/>
              </a:rPr>
              <a:t>from a revised </a:t>
            </a:r>
            <a:r>
              <a:rPr lang="en-GB" sz="1100" b="1" dirty="0">
                <a:solidFill>
                  <a:srgbClr val="2D4186"/>
                </a:solidFill>
                <a:latin typeface="Helvetica" panose="020B0604020202020204" pitchFamily="34" charset="0"/>
              </a:rPr>
              <a:t>£</a:t>
            </a:r>
            <a:r>
              <a:rPr lang="en-GB" sz="1100" b="1" dirty="0" smtClean="0">
                <a:solidFill>
                  <a:srgbClr val="2D4186"/>
                </a:solidFill>
                <a:latin typeface="Helvetica" panose="020B0604020202020204" pitchFamily="34" charset="0"/>
              </a:rPr>
              <a:t>3,176</a:t>
            </a:r>
            <a:r>
              <a:rPr lang="en-GB" sz="1100" dirty="0" smtClean="0">
                <a:solidFill>
                  <a:srgbClr val="2D4186"/>
                </a:solidFill>
                <a:latin typeface="Helvetica" panose="020B0604020202020204" pitchFamily="34" charset="0"/>
              </a:rPr>
              <a:t> </a:t>
            </a:r>
            <a:r>
              <a:rPr lang="en-GB" sz="1100" dirty="0">
                <a:latin typeface="Helvetica" panose="020B0604020202020204" pitchFamily="34" charset="0"/>
              </a:rPr>
              <a:t>in </a:t>
            </a:r>
            <a:r>
              <a:rPr lang="en-GB" sz="1100" dirty="0" smtClean="0">
                <a:latin typeface="Helvetica" panose="020B0604020202020204" pitchFamily="34" charset="0"/>
              </a:rPr>
              <a:t>May.</a:t>
            </a:r>
          </a:p>
          <a:p>
            <a:endParaRPr lang="en-GB" sz="1100" dirty="0">
              <a:solidFill>
                <a:srgbClr val="FF0000"/>
              </a:solidFill>
              <a:latin typeface="Helvetica" panose="020B0604020202020204" pitchFamily="34" charset="0"/>
            </a:endParaRPr>
          </a:p>
          <a:p>
            <a:r>
              <a:rPr lang="en-GB" sz="1100" dirty="0">
                <a:latin typeface="Helvetica" panose="020B0604020202020204" pitchFamily="34" charset="0"/>
              </a:rPr>
              <a:t>Total credit card debt in </a:t>
            </a:r>
            <a:r>
              <a:rPr lang="en-GB" sz="1100" dirty="0" smtClean="0">
                <a:latin typeface="Helvetica" panose="020B0604020202020204" pitchFamily="34" charset="0"/>
              </a:rPr>
              <a:t>June 2014 </a:t>
            </a:r>
            <a:r>
              <a:rPr lang="en-GB" sz="1100" dirty="0">
                <a:latin typeface="Helvetica" panose="020B0604020202020204" pitchFamily="34" charset="0"/>
              </a:rPr>
              <a:t>was </a:t>
            </a:r>
            <a:r>
              <a:rPr lang="en-GB" sz="1100" b="1" dirty="0">
                <a:latin typeface="Helvetica" panose="020B0604020202020204" pitchFamily="34" charset="0"/>
              </a:rPr>
              <a:t>£</a:t>
            </a:r>
            <a:r>
              <a:rPr lang="en-GB" sz="1100" b="1" dirty="0" smtClean="0">
                <a:latin typeface="Helvetica" panose="020B0604020202020204" pitchFamily="34" charset="0"/>
              </a:rPr>
              <a:t>56.9bn</a:t>
            </a:r>
            <a:r>
              <a:rPr lang="en-GB" sz="1100" dirty="0" smtClean="0">
                <a:latin typeface="Helvetica" panose="020B0604020202020204" pitchFamily="34" charset="0"/>
              </a:rPr>
              <a:t>.</a:t>
            </a:r>
            <a:r>
              <a:rPr lang="en-GB" sz="1100" dirty="0">
                <a:latin typeface="Helvetica" panose="020B0604020202020204" pitchFamily="34" charset="0"/>
              </a:rPr>
              <a:t> </a:t>
            </a:r>
            <a:r>
              <a:rPr lang="en-GB" sz="1100" dirty="0" smtClean="0">
                <a:latin typeface="Helvetica" panose="020B0604020202020204" pitchFamily="34" charset="0"/>
              </a:rPr>
              <a:t>Per household this is </a:t>
            </a:r>
            <a:r>
              <a:rPr lang="en-GB" sz="1100" b="1" dirty="0" smtClean="0">
                <a:solidFill>
                  <a:srgbClr val="2D4186"/>
                </a:solidFill>
                <a:latin typeface="Helvetica" panose="020B0604020202020204" pitchFamily="34" charset="0"/>
              </a:rPr>
              <a:t>£2,154</a:t>
            </a:r>
            <a:r>
              <a:rPr lang="en-GB" sz="1100" dirty="0" smtClean="0">
                <a:latin typeface="Helvetica" panose="020B0604020202020204" pitchFamily="34" charset="0"/>
              </a:rPr>
              <a:t> – for a credit card bearing the average interest, it would cost:</a:t>
            </a:r>
          </a:p>
          <a:p>
            <a:pPr marL="171450" indent="-171450">
              <a:buClr>
                <a:schemeClr val="tx1"/>
              </a:buClr>
              <a:buFont typeface="Arial" panose="020B0604020202020204" pitchFamily="34" charset="0"/>
              <a:buChar char="•"/>
            </a:pPr>
            <a:r>
              <a:rPr lang="en-GB" sz="1100" b="1" dirty="0" smtClean="0">
                <a:solidFill>
                  <a:srgbClr val="2D4186"/>
                </a:solidFill>
                <a:latin typeface="Helvetica" panose="020B0604020202020204" pitchFamily="34" charset="0"/>
              </a:rPr>
              <a:t>£54 </a:t>
            </a:r>
            <a:r>
              <a:rPr lang="en-GB" sz="1100" dirty="0" smtClean="0">
                <a:latin typeface="Helvetica" panose="020B0604020202020204" pitchFamily="34" charset="0"/>
              </a:rPr>
              <a:t>a month to clear the debt in five years.</a:t>
            </a:r>
          </a:p>
          <a:p>
            <a:pPr marL="171450" indent="-171450">
              <a:buClr>
                <a:schemeClr val="tx1"/>
              </a:buClr>
              <a:buFont typeface="Arial" panose="020B0604020202020204" pitchFamily="34" charset="0"/>
              <a:buChar char="•"/>
            </a:pPr>
            <a:r>
              <a:rPr lang="en-GB" sz="1100" b="1" dirty="0" smtClean="0">
                <a:solidFill>
                  <a:srgbClr val="2D4186"/>
                </a:solidFill>
                <a:latin typeface="Helvetica" panose="020B0604020202020204" pitchFamily="34" charset="0"/>
              </a:rPr>
              <a:t>£38</a:t>
            </a:r>
            <a:r>
              <a:rPr lang="en-GB" sz="1100" dirty="0" smtClean="0">
                <a:latin typeface="Helvetica" panose="020B0604020202020204" pitchFamily="34" charset="0"/>
              </a:rPr>
              <a:t> a month to clear it in ten years.</a:t>
            </a:r>
            <a:endParaRPr lang="en-GB" sz="1100" dirty="0">
              <a:latin typeface="Helvetica" panose="020B0604020202020204" pitchFamily="34" charset="0"/>
            </a:endParaRPr>
          </a:p>
        </p:txBody>
      </p:sp>
      <p:pic>
        <p:nvPicPr>
          <p:cNvPr id="14" name="Picture 2" descr="http://themoneycharity.org.uk/assets/img/stat-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951" y="114300"/>
            <a:ext cx="1728000" cy="167147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474943" y="8830188"/>
            <a:ext cx="194219" cy="276760"/>
          </a:xfrm>
          <a:prstGeom prst="rect">
            <a:avLst/>
          </a:prstGeom>
          <a:noFill/>
        </p:spPr>
        <p:txBody>
          <a:bodyPr wrap="square" rtlCol="0">
            <a:spAutoFit/>
          </a:bodyPr>
          <a:lstStyle/>
          <a:p>
            <a:r>
              <a:rPr lang="en-GB" sz="1200" dirty="0" smtClean="0">
                <a:latin typeface="Helvetica" panose="020B0604020202020204" pitchFamily="34" charset="0"/>
              </a:rPr>
              <a:t>5</a:t>
            </a:r>
            <a:endParaRPr lang="en-GB" sz="1200" dirty="0">
              <a:latin typeface="Helvetica" panose="020B0604020202020204" pitchFamily="34" charset="0"/>
            </a:endParaRPr>
          </a:p>
        </p:txBody>
      </p:sp>
    </p:spTree>
    <p:extLst>
      <p:ext uri="{BB962C8B-B14F-4D97-AF65-F5344CB8AC3E}">
        <p14:creationId xmlns:p14="http://schemas.microsoft.com/office/powerpoint/2010/main" val="25538982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unge-Background-grey.png"/>
          <p:cNvPicPr>
            <a:picLocks noChangeAspect="1"/>
          </p:cNvPicPr>
          <p:nvPr/>
        </p:nvPicPr>
        <p:blipFill>
          <a:blip r:embed="rId3">
            <a:alphaModFix amt="21000"/>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cxnSp>
        <p:nvCxnSpPr>
          <p:cNvPr id="11" name="Straight Connector 10"/>
          <p:cNvCxnSpPr/>
          <p:nvPr/>
        </p:nvCxnSpPr>
        <p:spPr>
          <a:xfrm>
            <a:off x="234951" y="8293577"/>
            <a:ext cx="6388100" cy="0"/>
          </a:xfrm>
          <a:prstGeom prst="line">
            <a:avLst/>
          </a:prstGeom>
          <a:ln w="6350"/>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3957424" y="8593415"/>
            <a:ext cx="2793896" cy="276999"/>
          </a:xfrm>
          <a:prstGeom prst="rect">
            <a:avLst/>
          </a:prstGeom>
          <a:noFill/>
        </p:spPr>
        <p:txBody>
          <a:bodyPr wrap="square" rtlCol="0">
            <a:spAutoFit/>
          </a:bodyPr>
          <a:lstStyle/>
          <a:p>
            <a:pPr algn="r"/>
            <a:r>
              <a:rPr lang="en-US" sz="1200" b="1" dirty="0" smtClean="0">
                <a:latin typeface="Helvetica"/>
                <a:cs typeface="Helvetica"/>
              </a:rPr>
              <a:t>www.themoneycharity.org.uk</a:t>
            </a:r>
            <a:endParaRPr lang="en-US" sz="1200" b="1" dirty="0">
              <a:latin typeface="Helvetica"/>
              <a:cs typeface="Helvetica"/>
            </a:endParaRPr>
          </a:p>
        </p:txBody>
      </p:sp>
      <p:sp>
        <p:nvSpPr>
          <p:cNvPr id="6" name="TextBox 5"/>
          <p:cNvSpPr txBox="1"/>
          <p:nvPr/>
        </p:nvSpPr>
        <p:spPr>
          <a:xfrm>
            <a:off x="2058304" y="711236"/>
            <a:ext cx="4164696" cy="461665"/>
          </a:xfrm>
          <a:prstGeom prst="rect">
            <a:avLst/>
          </a:prstGeom>
          <a:noFill/>
        </p:spPr>
        <p:txBody>
          <a:bodyPr wrap="square" rtlCol="0">
            <a:spAutoFit/>
          </a:bodyPr>
          <a:lstStyle/>
          <a:p>
            <a:pPr algn="ctr"/>
            <a:r>
              <a:rPr lang="en-GB" sz="2400" b="1" dirty="0" smtClean="0">
                <a:latin typeface="Helvetica" panose="020B0604020202020204" pitchFamily="34" charset="0"/>
              </a:rPr>
              <a:t>2. Personal debt in the UK</a:t>
            </a:r>
            <a:endParaRPr lang="en-GB" sz="2400" b="1" dirty="0">
              <a:latin typeface="Helvetica" panose="020B0604020202020204" pitchFamily="34" charset="0"/>
            </a:endParaRPr>
          </a:p>
        </p:txBody>
      </p:sp>
      <p:pic>
        <p:nvPicPr>
          <p:cNvPr id="2" name="Picture 2" descr="C:\Users\Lauren\Dropbox\TMC brand\Logos\TMC_logo_Horizontal_Blac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35" y="8254523"/>
            <a:ext cx="3509495" cy="88947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4951" y="2113872"/>
            <a:ext cx="6388100" cy="2123658"/>
          </a:xfrm>
          <a:prstGeom prst="rect">
            <a:avLst/>
          </a:prstGeom>
        </p:spPr>
        <p:txBody>
          <a:bodyPr wrap="square">
            <a:spAutoFit/>
          </a:bodyPr>
          <a:lstStyle/>
          <a:p>
            <a:r>
              <a:rPr lang="en-GB" sz="1100" b="1" dirty="0" smtClean="0">
                <a:latin typeface="Helvetica" panose="020B0604020202020204" pitchFamily="34" charset="0"/>
              </a:rPr>
              <a:t>Net lending and write-offs</a:t>
            </a:r>
            <a:endParaRPr lang="en-GB" sz="1100" dirty="0">
              <a:latin typeface="Helvetica" panose="020B0604020202020204" pitchFamily="34" charset="0"/>
            </a:endParaRPr>
          </a:p>
          <a:p>
            <a:r>
              <a:rPr lang="en-GB" sz="1100" dirty="0">
                <a:latin typeface="Helvetica" panose="020B0604020202020204" pitchFamily="34" charset="0"/>
              </a:rPr>
              <a:t> </a:t>
            </a:r>
          </a:p>
          <a:p>
            <a:r>
              <a:rPr lang="en-GB" sz="1100" dirty="0">
                <a:latin typeface="Helvetica" panose="020B0604020202020204" pitchFamily="34" charset="0"/>
              </a:rPr>
              <a:t>Total net lending to individuals by UK </a:t>
            </a:r>
            <a:r>
              <a:rPr lang="en-GB" sz="1100" dirty="0" smtClean="0">
                <a:latin typeface="Helvetica" panose="020B0604020202020204" pitchFamily="34" charset="0"/>
              </a:rPr>
              <a:t>banks </a:t>
            </a:r>
            <a:r>
              <a:rPr lang="en-GB" sz="1100" dirty="0">
                <a:latin typeface="Helvetica" panose="020B0604020202020204" pitchFamily="34" charset="0"/>
              </a:rPr>
              <a:t>and </a:t>
            </a:r>
            <a:r>
              <a:rPr lang="en-GB" sz="1100" dirty="0" smtClean="0">
                <a:latin typeface="Helvetica" panose="020B0604020202020204" pitchFamily="34" charset="0"/>
              </a:rPr>
              <a:t>building societies </a:t>
            </a:r>
            <a:r>
              <a:rPr lang="en-GB" sz="1100" b="1" dirty="0">
                <a:latin typeface="Helvetica" panose="020B0604020202020204" pitchFamily="34" charset="0"/>
              </a:rPr>
              <a:t>rose by </a:t>
            </a:r>
            <a:r>
              <a:rPr lang="en-GB" sz="1100" b="1" dirty="0" smtClean="0">
                <a:latin typeface="Helvetica" panose="020B0604020202020204" pitchFamily="34" charset="0"/>
              </a:rPr>
              <a:t>£2.5 </a:t>
            </a:r>
            <a:r>
              <a:rPr lang="en-GB" sz="1100" b="1" dirty="0">
                <a:latin typeface="Helvetica" panose="020B0604020202020204" pitchFamily="34" charset="0"/>
              </a:rPr>
              <a:t>billion</a:t>
            </a:r>
            <a:r>
              <a:rPr lang="en-GB" sz="1100" dirty="0">
                <a:latin typeface="Helvetica" panose="020B0604020202020204" pitchFamily="34" charset="0"/>
              </a:rPr>
              <a:t> in </a:t>
            </a:r>
            <a:r>
              <a:rPr lang="en-GB" sz="1100" dirty="0" smtClean="0">
                <a:latin typeface="Helvetica" panose="020B0604020202020204" pitchFamily="34" charset="0"/>
              </a:rPr>
              <a:t>June 2014 – or </a:t>
            </a:r>
            <a:r>
              <a:rPr lang="en-GB" sz="1100" b="1" dirty="0" smtClean="0">
                <a:solidFill>
                  <a:srgbClr val="2D4186"/>
                </a:solidFill>
                <a:latin typeface="Helvetica" panose="020B0604020202020204" pitchFamily="34" charset="0"/>
              </a:rPr>
              <a:t>£83m a day</a:t>
            </a:r>
            <a:r>
              <a:rPr lang="en-GB" sz="1100" dirty="0" smtClean="0">
                <a:latin typeface="Helvetica" panose="020B0604020202020204" pitchFamily="34" charset="0"/>
              </a:rPr>
              <a:t>.</a:t>
            </a:r>
          </a:p>
          <a:p>
            <a:pPr marL="171450" lvl="0" indent="-171450">
              <a:buFont typeface="Arial" panose="020B0604020202020204" pitchFamily="34" charset="0"/>
              <a:buChar char="•"/>
            </a:pPr>
            <a:r>
              <a:rPr lang="en-GB" sz="1100" dirty="0" smtClean="0">
                <a:latin typeface="Helvetica" panose="020B0604020202020204" pitchFamily="34" charset="0"/>
              </a:rPr>
              <a:t>Net mortgage lending </a:t>
            </a:r>
            <a:r>
              <a:rPr lang="en-GB" sz="1100" dirty="0">
                <a:latin typeface="Helvetica" panose="020B0604020202020204" pitchFamily="34" charset="0"/>
              </a:rPr>
              <a:t>rose by </a:t>
            </a:r>
            <a:r>
              <a:rPr lang="en-GB" sz="1100" dirty="0" smtClean="0">
                <a:latin typeface="Helvetica" panose="020B0604020202020204" pitchFamily="34" charset="0"/>
              </a:rPr>
              <a:t>£2.1 </a:t>
            </a:r>
            <a:r>
              <a:rPr lang="en-GB" sz="1100" dirty="0">
                <a:latin typeface="Helvetica" panose="020B0604020202020204" pitchFamily="34" charset="0"/>
              </a:rPr>
              <a:t>billion in the month; net consumer credit lending rose by </a:t>
            </a:r>
            <a:r>
              <a:rPr lang="en-GB" sz="1100" dirty="0" smtClean="0">
                <a:latin typeface="Helvetica" panose="020B0604020202020204" pitchFamily="34" charset="0"/>
              </a:rPr>
              <a:t>£0.4 </a:t>
            </a:r>
            <a:r>
              <a:rPr lang="en-GB" sz="1100" dirty="0">
                <a:latin typeface="Helvetica" panose="020B0604020202020204" pitchFamily="34" charset="0"/>
              </a:rPr>
              <a:t>billion</a:t>
            </a:r>
            <a:r>
              <a:rPr lang="en-GB" sz="1100" dirty="0" smtClean="0">
                <a:latin typeface="Helvetica" panose="020B0604020202020204" pitchFamily="34" charset="0"/>
              </a:rPr>
              <a:t>.</a:t>
            </a:r>
            <a:endParaRPr lang="en-GB" sz="1100" dirty="0">
              <a:latin typeface="Helvetica" panose="020B0604020202020204" pitchFamily="34" charset="0"/>
            </a:endParaRPr>
          </a:p>
          <a:p>
            <a:r>
              <a:rPr lang="en-GB" sz="1100" dirty="0">
                <a:solidFill>
                  <a:srgbClr val="FF0000"/>
                </a:solidFill>
                <a:latin typeface="Helvetica" panose="020B0604020202020204" pitchFamily="34" charset="0"/>
              </a:rPr>
              <a:t> </a:t>
            </a:r>
          </a:p>
          <a:p>
            <a:r>
              <a:rPr lang="en-GB" sz="1100" dirty="0">
                <a:latin typeface="Helvetica" panose="020B0604020202020204" pitchFamily="34" charset="0"/>
              </a:rPr>
              <a:t>UK Banks and Building Societies </a:t>
            </a:r>
            <a:r>
              <a:rPr lang="en-GB" sz="1100" b="1" dirty="0" smtClean="0">
                <a:latin typeface="Helvetica" panose="020B0604020202020204" pitchFamily="34" charset="0"/>
              </a:rPr>
              <a:t>wrote off </a:t>
            </a:r>
            <a:r>
              <a:rPr lang="en-GB" sz="1100" b="1" dirty="0">
                <a:latin typeface="Helvetica" panose="020B0604020202020204" pitchFamily="34" charset="0"/>
              </a:rPr>
              <a:t>£</a:t>
            </a:r>
            <a:r>
              <a:rPr lang="en-GB" sz="1100" b="1" dirty="0" smtClean="0">
                <a:latin typeface="Helvetica" panose="020B0604020202020204" pitchFamily="34" charset="0"/>
              </a:rPr>
              <a:t>3.42 </a:t>
            </a:r>
            <a:r>
              <a:rPr lang="en-GB" sz="1100" b="1" dirty="0">
                <a:latin typeface="Helvetica" panose="020B0604020202020204" pitchFamily="34" charset="0"/>
              </a:rPr>
              <a:t>billion</a:t>
            </a:r>
            <a:r>
              <a:rPr lang="en-GB" sz="1100" dirty="0">
                <a:latin typeface="Helvetica" panose="020B0604020202020204" pitchFamily="34" charset="0"/>
              </a:rPr>
              <a:t> of loans to individuals over the four quarters to </a:t>
            </a:r>
            <a:r>
              <a:rPr lang="en-GB" sz="1100" dirty="0" smtClean="0">
                <a:latin typeface="Helvetica" panose="020B0604020202020204" pitchFamily="34" charset="0"/>
              </a:rPr>
              <a:t>Q1 2014.</a:t>
            </a:r>
            <a:endParaRPr lang="en-GB" sz="1100" dirty="0">
              <a:latin typeface="Helvetica" panose="020B0604020202020204" pitchFamily="34" charset="0"/>
            </a:endParaRPr>
          </a:p>
          <a:p>
            <a:pPr marL="171450" lvl="0" indent="-171450">
              <a:buFont typeface="Arial" panose="020B0604020202020204" pitchFamily="34" charset="0"/>
              <a:buChar char="•"/>
            </a:pPr>
            <a:r>
              <a:rPr lang="en-GB" sz="1100" dirty="0">
                <a:latin typeface="Helvetica" panose="020B0604020202020204" pitchFamily="34" charset="0"/>
              </a:rPr>
              <a:t>In </a:t>
            </a:r>
            <a:r>
              <a:rPr lang="en-GB" sz="1100" dirty="0" smtClean="0">
                <a:latin typeface="Helvetica" panose="020B0604020202020204" pitchFamily="34" charset="0"/>
              </a:rPr>
              <a:t>Q1 2014 </a:t>
            </a:r>
            <a:r>
              <a:rPr lang="en-GB" sz="1100" dirty="0">
                <a:latin typeface="Helvetica" panose="020B0604020202020204" pitchFamily="34" charset="0"/>
              </a:rPr>
              <a:t>itself they wrote-off </a:t>
            </a:r>
            <a:r>
              <a:rPr lang="en-GB" sz="1100" dirty="0" smtClean="0">
                <a:latin typeface="Helvetica" panose="020B0604020202020204" pitchFamily="34" charset="0"/>
              </a:rPr>
              <a:t>£669 million </a:t>
            </a:r>
            <a:r>
              <a:rPr lang="en-GB" sz="1100" dirty="0">
                <a:latin typeface="Helvetica" panose="020B0604020202020204" pitchFamily="34" charset="0"/>
              </a:rPr>
              <a:t>(of which </a:t>
            </a:r>
            <a:r>
              <a:rPr lang="en-GB" sz="1100" dirty="0" smtClean="0">
                <a:latin typeface="Helvetica" panose="020B0604020202020204" pitchFamily="34" charset="0"/>
              </a:rPr>
              <a:t>£319 </a:t>
            </a:r>
            <a:r>
              <a:rPr lang="en-GB" sz="1100" dirty="0">
                <a:latin typeface="Helvetica" panose="020B0604020202020204" pitchFamily="34" charset="0"/>
              </a:rPr>
              <a:t>million was credit card debt) amounting to a daily write-off of </a:t>
            </a:r>
            <a:r>
              <a:rPr lang="en-GB" sz="1100" b="1" dirty="0" smtClean="0">
                <a:solidFill>
                  <a:srgbClr val="2D4186"/>
                </a:solidFill>
                <a:latin typeface="Helvetica" panose="020B0604020202020204" pitchFamily="34" charset="0"/>
              </a:rPr>
              <a:t>£7.3 million</a:t>
            </a:r>
            <a:r>
              <a:rPr lang="en-GB" sz="1100" dirty="0" smtClean="0">
                <a:latin typeface="Helvetica" panose="020B0604020202020204" pitchFamily="34" charset="0"/>
              </a:rPr>
              <a:t>.</a:t>
            </a:r>
            <a:endParaRPr lang="en-GB" sz="1100" dirty="0">
              <a:latin typeface="Helvetica" panose="020B0604020202020204" pitchFamily="34" charset="0"/>
            </a:endParaRPr>
          </a:p>
          <a:p>
            <a:pPr lvl="0"/>
            <a:endParaRPr lang="en-GB" sz="1100" dirty="0">
              <a:latin typeface="Helvetica" panose="020B0604020202020204" pitchFamily="34" charset="0"/>
            </a:endParaRPr>
          </a:p>
        </p:txBody>
      </p:sp>
      <p:sp>
        <p:nvSpPr>
          <p:cNvPr id="10" name="Rectangle 9"/>
          <p:cNvSpPr/>
          <p:nvPr/>
        </p:nvSpPr>
        <p:spPr>
          <a:xfrm>
            <a:off x="1714500" y="7970834"/>
            <a:ext cx="3429000" cy="261610"/>
          </a:xfrm>
          <a:prstGeom prst="rect">
            <a:avLst/>
          </a:prstGeom>
        </p:spPr>
        <p:txBody>
          <a:bodyPr>
            <a:spAutoFit/>
          </a:bodyPr>
          <a:lstStyle/>
          <a:p>
            <a:pPr algn="ctr"/>
            <a:r>
              <a:rPr lang="en-GB" sz="1100" b="1" dirty="0">
                <a:latin typeface="Helvetica" panose="020B0604020202020204" pitchFamily="34" charset="0"/>
              </a:rPr>
              <a:t>Based on Bank of England Data</a:t>
            </a:r>
            <a:endParaRPr lang="en-GB" sz="1100" dirty="0">
              <a:latin typeface="Helvetica" panose="020B0604020202020204" pitchFamily="34" charset="0"/>
            </a:endParaRPr>
          </a:p>
        </p:txBody>
      </p:sp>
      <p:pic>
        <p:nvPicPr>
          <p:cNvPr id="15" name="Picture 2" descr="http://themoneycharity.org.uk/assets/img/stat-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951" y="165100"/>
            <a:ext cx="1728000" cy="167147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474943" y="8830188"/>
            <a:ext cx="194219" cy="276760"/>
          </a:xfrm>
          <a:prstGeom prst="rect">
            <a:avLst/>
          </a:prstGeom>
          <a:noFill/>
        </p:spPr>
        <p:txBody>
          <a:bodyPr wrap="square" rtlCol="0">
            <a:spAutoFit/>
          </a:bodyPr>
          <a:lstStyle/>
          <a:p>
            <a:r>
              <a:rPr lang="en-GB" sz="1200" dirty="0" smtClean="0">
                <a:latin typeface="Helvetica" panose="020B0604020202020204" pitchFamily="34" charset="0"/>
              </a:rPr>
              <a:t>6</a:t>
            </a:r>
            <a:endParaRPr lang="en-GB" sz="1200" dirty="0">
              <a:latin typeface="Helvetica" panose="020B0604020202020204" pitchFamily="34" charset="0"/>
            </a:endParaRPr>
          </a:p>
        </p:txBody>
      </p:sp>
      <p:graphicFrame>
        <p:nvGraphicFramePr>
          <p:cNvPr id="16" name="Chart 15"/>
          <p:cNvGraphicFramePr>
            <a:graphicFrameLocks noGrp="1"/>
          </p:cNvGraphicFramePr>
          <p:nvPr>
            <p:extLst>
              <p:ext uri="{D42A27DB-BD31-4B8C-83A1-F6EECF244321}">
                <p14:modId xmlns:p14="http://schemas.microsoft.com/office/powerpoint/2010/main" val="1586041836"/>
              </p:ext>
            </p:extLst>
          </p:nvPr>
        </p:nvGraphicFramePr>
        <p:xfrm>
          <a:off x="182052" y="4131003"/>
          <a:ext cx="6390000" cy="37044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039351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unge-Background-grey.png"/>
          <p:cNvPicPr>
            <a:picLocks noChangeAspect="1"/>
          </p:cNvPicPr>
          <p:nvPr/>
        </p:nvPicPr>
        <p:blipFill>
          <a:blip r:embed="rId2">
            <a:alphaModFix amt="21000"/>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cxnSp>
        <p:nvCxnSpPr>
          <p:cNvPr id="5" name="Straight Connector 4"/>
          <p:cNvCxnSpPr/>
          <p:nvPr/>
        </p:nvCxnSpPr>
        <p:spPr>
          <a:xfrm>
            <a:off x="234951" y="8293577"/>
            <a:ext cx="6388100" cy="0"/>
          </a:xfrm>
          <a:prstGeom prst="line">
            <a:avLst/>
          </a:prstGeom>
          <a:ln w="6350"/>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3957424" y="8593415"/>
            <a:ext cx="2793896" cy="276999"/>
          </a:xfrm>
          <a:prstGeom prst="rect">
            <a:avLst/>
          </a:prstGeom>
          <a:noFill/>
        </p:spPr>
        <p:txBody>
          <a:bodyPr wrap="square" rtlCol="0">
            <a:spAutoFit/>
          </a:bodyPr>
          <a:lstStyle/>
          <a:p>
            <a:pPr algn="r"/>
            <a:r>
              <a:rPr lang="en-US" sz="1200" b="1" dirty="0" smtClean="0">
                <a:latin typeface="Helvetica"/>
                <a:cs typeface="Helvetica"/>
              </a:rPr>
              <a:t>www.themoneycharity.org.uk</a:t>
            </a:r>
            <a:endParaRPr lang="en-US" sz="1200" b="1" dirty="0">
              <a:latin typeface="Helvetica"/>
              <a:cs typeface="Helvetica"/>
            </a:endParaRPr>
          </a:p>
        </p:txBody>
      </p:sp>
      <p:sp>
        <p:nvSpPr>
          <p:cNvPr id="7" name="TextBox 6"/>
          <p:cNvSpPr txBox="1"/>
          <p:nvPr/>
        </p:nvSpPr>
        <p:spPr>
          <a:xfrm>
            <a:off x="2058304" y="711236"/>
            <a:ext cx="4164696" cy="461665"/>
          </a:xfrm>
          <a:prstGeom prst="rect">
            <a:avLst/>
          </a:prstGeom>
          <a:noFill/>
        </p:spPr>
        <p:txBody>
          <a:bodyPr wrap="square" rtlCol="0">
            <a:spAutoFit/>
          </a:bodyPr>
          <a:lstStyle/>
          <a:p>
            <a:pPr algn="ctr"/>
            <a:r>
              <a:rPr lang="en-GB" sz="2400" b="1" dirty="0" smtClean="0">
                <a:latin typeface="Helvetica" panose="020B0604020202020204" pitchFamily="34" charset="0"/>
              </a:rPr>
              <a:t>2. Personal debt in the UK</a:t>
            </a:r>
            <a:endParaRPr lang="en-GB" sz="2400" b="1" dirty="0">
              <a:latin typeface="Helvetica" panose="020B0604020202020204" pitchFamily="34" charset="0"/>
            </a:endParaRPr>
          </a:p>
        </p:txBody>
      </p:sp>
      <p:pic>
        <p:nvPicPr>
          <p:cNvPr id="8" name="Picture 2" descr="C:\Users\Lauren\Dropbox\TMC brand\Logos\TMC_logo_Horizontal_Bla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35" y="8254523"/>
            <a:ext cx="3509495" cy="8894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themoneycharity.org.uk/assets/img/stat-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951" y="165100"/>
            <a:ext cx="1728000" cy="167147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34951" y="1923372"/>
            <a:ext cx="6388100" cy="6524863"/>
          </a:xfrm>
          <a:prstGeom prst="rect">
            <a:avLst/>
          </a:prstGeom>
        </p:spPr>
        <p:txBody>
          <a:bodyPr wrap="square">
            <a:spAutoFit/>
          </a:bodyPr>
          <a:lstStyle/>
          <a:p>
            <a:pPr lvl="0"/>
            <a:r>
              <a:rPr lang="en-GB" sz="1100" b="1" dirty="0">
                <a:latin typeface="Helvetica" panose="020B0604020202020204" pitchFamily="34" charset="0"/>
              </a:rPr>
              <a:t>Student loans</a:t>
            </a:r>
          </a:p>
          <a:p>
            <a:pPr lvl="0"/>
            <a:endParaRPr lang="en-GB" sz="1100" dirty="0">
              <a:latin typeface="Helvetica" panose="020B0604020202020204" pitchFamily="34" charset="0"/>
            </a:endParaRPr>
          </a:p>
          <a:p>
            <a:pPr lvl="0"/>
            <a:r>
              <a:rPr lang="en-GB" sz="1100" dirty="0">
                <a:latin typeface="Helvetica" panose="020B0604020202020204" pitchFamily="34" charset="0"/>
              </a:rPr>
              <a:t>In 2012/13, the average Maintenance Loan awarded </a:t>
            </a:r>
            <a:r>
              <a:rPr lang="en-GB" sz="1100" dirty="0" smtClean="0">
                <a:latin typeface="Helvetica" panose="020B0604020202020204" pitchFamily="34" charset="0"/>
              </a:rPr>
              <a:t>for full-time undergraduates from England was </a:t>
            </a:r>
            <a:r>
              <a:rPr lang="en-GB" sz="1100" b="1" dirty="0">
                <a:latin typeface="Helvetica" panose="020B0604020202020204" pitchFamily="34" charset="0"/>
              </a:rPr>
              <a:t>£</a:t>
            </a:r>
            <a:r>
              <a:rPr lang="en-GB" sz="1100" b="1" dirty="0" smtClean="0">
                <a:latin typeface="Helvetica" panose="020B0604020202020204" pitchFamily="34" charset="0"/>
              </a:rPr>
              <a:t>3,751</a:t>
            </a:r>
            <a:r>
              <a:rPr lang="en-GB" sz="1100" dirty="0" smtClean="0">
                <a:latin typeface="Helvetica" panose="020B0604020202020204" pitchFamily="34" charset="0"/>
              </a:rPr>
              <a:t>, </a:t>
            </a:r>
            <a:r>
              <a:rPr lang="en-GB" sz="1100" dirty="0">
                <a:latin typeface="Helvetica" panose="020B0604020202020204" pitchFamily="34" charset="0"/>
              </a:rPr>
              <a:t>and the average Maintenance Grant was </a:t>
            </a:r>
            <a:r>
              <a:rPr lang="en-GB" sz="1100" b="1" dirty="0">
                <a:solidFill>
                  <a:srgbClr val="2D4186"/>
                </a:solidFill>
                <a:latin typeface="Helvetica" panose="020B0604020202020204" pitchFamily="34" charset="0"/>
              </a:rPr>
              <a:t>£1,544</a:t>
            </a:r>
            <a:r>
              <a:rPr lang="en-GB" sz="1100" dirty="0">
                <a:latin typeface="Helvetica" panose="020B0604020202020204" pitchFamily="34" charset="0"/>
              </a:rPr>
              <a:t>.</a:t>
            </a:r>
          </a:p>
          <a:p>
            <a:pPr lvl="0"/>
            <a:endParaRPr lang="en-GB" sz="1100" dirty="0">
              <a:latin typeface="Helvetica" panose="020B0604020202020204" pitchFamily="34" charset="0"/>
            </a:endParaRPr>
          </a:p>
          <a:p>
            <a:pPr lvl="0"/>
            <a:r>
              <a:rPr lang="en-GB" sz="1100" dirty="0">
                <a:latin typeface="Helvetica" panose="020B0604020202020204" pitchFamily="34" charset="0"/>
              </a:rPr>
              <a:t>The average </a:t>
            </a:r>
            <a:r>
              <a:rPr lang="en-GB" sz="1100" dirty="0" smtClean="0">
                <a:latin typeface="Helvetica" panose="020B0604020202020204" pitchFamily="34" charset="0"/>
              </a:rPr>
              <a:t>debt owed per student </a:t>
            </a:r>
            <a:r>
              <a:rPr lang="en-GB" sz="1100" dirty="0">
                <a:latin typeface="Helvetica" panose="020B0604020202020204" pitchFamily="34" charset="0"/>
              </a:rPr>
              <a:t>at the end of </a:t>
            </a:r>
            <a:r>
              <a:rPr lang="en-GB" sz="1100" dirty="0" smtClean="0">
                <a:latin typeface="Helvetica" panose="020B0604020202020204" pitchFamily="34" charset="0"/>
              </a:rPr>
              <a:t>2013/14 </a:t>
            </a:r>
            <a:r>
              <a:rPr lang="en-GB" sz="1100" dirty="0">
                <a:latin typeface="Helvetica" panose="020B0604020202020204" pitchFamily="34" charset="0"/>
              </a:rPr>
              <a:t>was </a:t>
            </a:r>
            <a:r>
              <a:rPr lang="en-GB" sz="1100" b="1" dirty="0">
                <a:solidFill>
                  <a:srgbClr val="2D4186"/>
                </a:solidFill>
                <a:latin typeface="Helvetica" panose="020B0604020202020204" pitchFamily="34" charset="0"/>
              </a:rPr>
              <a:t>£</a:t>
            </a:r>
            <a:r>
              <a:rPr lang="en-GB" sz="1100" b="1" dirty="0" smtClean="0">
                <a:solidFill>
                  <a:srgbClr val="2D4186"/>
                </a:solidFill>
                <a:latin typeface="Helvetica" panose="020B0604020202020204" pitchFamily="34" charset="0"/>
              </a:rPr>
              <a:t>12,651</a:t>
            </a:r>
            <a:r>
              <a:rPr lang="en-GB" sz="1100" dirty="0" smtClean="0">
                <a:latin typeface="Helvetica" panose="020B0604020202020204" pitchFamily="34" charset="0"/>
              </a:rPr>
              <a:t> </a:t>
            </a:r>
            <a:r>
              <a:rPr lang="en-GB" sz="1100" dirty="0">
                <a:latin typeface="Helvetica" panose="020B0604020202020204" pitchFamily="34" charset="0"/>
              </a:rPr>
              <a:t>(this </a:t>
            </a:r>
            <a:r>
              <a:rPr lang="en-GB" sz="1100" dirty="0" smtClean="0">
                <a:latin typeface="Helvetica" panose="020B0604020202020204" pitchFamily="34" charset="0"/>
              </a:rPr>
              <a:t>is debt for English students and EU students in England, including loans for Further and Higher Education. It doesn’t include ‘mortgage-style’ loans, as these were sold by Government in May 2013).</a:t>
            </a:r>
            <a:endParaRPr lang="en-GB" sz="1100" dirty="0">
              <a:latin typeface="Helvetica" panose="020B0604020202020204" pitchFamily="34" charset="0"/>
            </a:endParaRPr>
          </a:p>
          <a:p>
            <a:endParaRPr lang="en-GB" sz="1100" b="1" dirty="0">
              <a:solidFill>
                <a:srgbClr val="FF0000"/>
              </a:solidFill>
              <a:latin typeface="Helvetica" panose="020B0604020202020204" pitchFamily="34" charset="0"/>
            </a:endParaRPr>
          </a:p>
          <a:p>
            <a:r>
              <a:rPr lang="en-GB" sz="1100" b="1" dirty="0" smtClean="0">
                <a:latin typeface="Helvetica" panose="020B0604020202020204" pitchFamily="34" charset="0"/>
              </a:rPr>
              <a:t>Advice, insolvency, and the courts</a:t>
            </a:r>
          </a:p>
          <a:p>
            <a:endParaRPr lang="en-GB" sz="1100" dirty="0">
              <a:latin typeface="Helvetica" panose="020B0604020202020204" pitchFamily="34" charset="0"/>
            </a:endParaRPr>
          </a:p>
          <a:p>
            <a:r>
              <a:rPr lang="en-GB" sz="1100" dirty="0" smtClean="0">
                <a:latin typeface="Helvetica" panose="020B0604020202020204" pitchFamily="34" charset="0"/>
              </a:rPr>
              <a:t>Citizens </a:t>
            </a:r>
            <a:r>
              <a:rPr lang="en-GB" sz="1100" dirty="0">
                <a:latin typeface="Helvetica" panose="020B0604020202020204" pitchFamily="34" charset="0"/>
              </a:rPr>
              <a:t>Advice</a:t>
            </a:r>
            <a:r>
              <a:rPr lang="en-GB" sz="1100" b="1" dirty="0">
                <a:latin typeface="Helvetica" panose="020B0604020202020204" pitchFamily="34" charset="0"/>
              </a:rPr>
              <a:t> </a:t>
            </a:r>
            <a:r>
              <a:rPr lang="en-GB" sz="1100" dirty="0">
                <a:latin typeface="Helvetica" panose="020B0604020202020204" pitchFamily="34" charset="0"/>
              </a:rPr>
              <a:t>Bureaux across England and Wales dealt with </a:t>
            </a:r>
            <a:r>
              <a:rPr lang="en-GB" sz="1100" b="1" dirty="0">
                <a:latin typeface="Helvetica" panose="020B0604020202020204" pitchFamily="34" charset="0"/>
              </a:rPr>
              <a:t>614,000 </a:t>
            </a:r>
            <a:r>
              <a:rPr lang="en-GB" sz="1100" dirty="0">
                <a:latin typeface="Helvetica" panose="020B0604020202020204" pitchFamily="34" charset="0"/>
              </a:rPr>
              <a:t>new enquiries in the three months between January and March 2014.</a:t>
            </a:r>
          </a:p>
          <a:p>
            <a:pPr marL="171450" lvl="0" indent="-171450">
              <a:buFont typeface="Arial" panose="020B0604020202020204" pitchFamily="34" charset="0"/>
              <a:buChar char="•"/>
            </a:pPr>
            <a:endParaRPr lang="en-GB" sz="1100" dirty="0" smtClean="0">
              <a:latin typeface="Helvetica" panose="020B0604020202020204" pitchFamily="34" charset="0"/>
            </a:endParaRPr>
          </a:p>
          <a:p>
            <a:pPr lvl="0"/>
            <a:r>
              <a:rPr lang="en-GB" sz="1100" dirty="0" smtClean="0">
                <a:latin typeface="Helvetica" panose="020B0604020202020204" pitchFamily="34" charset="0"/>
              </a:rPr>
              <a:t>Debt </a:t>
            </a:r>
            <a:r>
              <a:rPr lang="en-GB" sz="1100" dirty="0">
                <a:latin typeface="Helvetica" panose="020B0604020202020204" pitchFamily="34" charset="0"/>
              </a:rPr>
              <a:t>was the second largest advice category (behind Benefits) with 442,685 issues. This is a 10% decrease on the same period last year. Debt issues represented 30% of all problems dealt with between January and March 2014.</a:t>
            </a:r>
          </a:p>
          <a:p>
            <a:pPr marL="171450" lvl="0" indent="-171450">
              <a:buFont typeface="Arial" panose="020B0604020202020204" pitchFamily="34" charset="0"/>
              <a:buChar char="•"/>
            </a:pPr>
            <a:endParaRPr lang="en-GB" sz="1100" dirty="0" smtClean="0">
              <a:latin typeface="Helvetica" panose="020B0604020202020204" pitchFamily="34" charset="0"/>
            </a:endParaRPr>
          </a:p>
          <a:p>
            <a:pPr lvl="0"/>
            <a:r>
              <a:rPr lang="en-GB" sz="1100" dirty="0" smtClean="0">
                <a:latin typeface="Helvetica" panose="020B0604020202020204" pitchFamily="34" charset="0"/>
              </a:rPr>
              <a:t>Based </a:t>
            </a:r>
            <a:r>
              <a:rPr lang="en-GB" sz="1100" dirty="0">
                <a:latin typeface="Helvetica" panose="020B0604020202020204" pitchFamily="34" charset="0"/>
              </a:rPr>
              <a:t>on </a:t>
            </a:r>
            <a:r>
              <a:rPr lang="en-GB" sz="1100" i="1" dirty="0">
                <a:latin typeface="Helvetica" panose="020B0604020202020204" pitchFamily="34" charset="0"/>
              </a:rPr>
              <a:t>annual</a:t>
            </a:r>
            <a:r>
              <a:rPr lang="en-GB" sz="1100" dirty="0">
                <a:latin typeface="Helvetica" panose="020B0604020202020204" pitchFamily="34" charset="0"/>
              </a:rPr>
              <a:t> figures up to the end of March 2014, Citizens Advice Bureaux in England </a:t>
            </a:r>
            <a:r>
              <a:rPr lang="en-GB" sz="1100" dirty="0" smtClean="0">
                <a:latin typeface="Helvetica" panose="020B0604020202020204" pitchFamily="34" charset="0"/>
              </a:rPr>
              <a:t>and Wales </a:t>
            </a:r>
            <a:r>
              <a:rPr lang="en-GB" sz="1100" dirty="0">
                <a:latin typeface="Helvetica" panose="020B0604020202020204" pitchFamily="34" charset="0"/>
              </a:rPr>
              <a:t>are dealing with </a:t>
            </a:r>
            <a:r>
              <a:rPr lang="en-GB" sz="1100" b="1" dirty="0">
                <a:solidFill>
                  <a:srgbClr val="2D4186"/>
                </a:solidFill>
                <a:latin typeface="Helvetica" panose="020B0604020202020204" pitchFamily="34" charset="0"/>
              </a:rPr>
              <a:t>6,519</a:t>
            </a:r>
            <a:r>
              <a:rPr lang="en-GB" sz="1100" b="1" dirty="0">
                <a:solidFill>
                  <a:srgbClr val="36C4AE"/>
                </a:solidFill>
                <a:latin typeface="Helvetica" panose="020B0604020202020204" pitchFamily="34" charset="0"/>
              </a:rPr>
              <a:t> </a:t>
            </a:r>
            <a:r>
              <a:rPr lang="en-GB" sz="1100" dirty="0">
                <a:latin typeface="Helvetica" panose="020B0604020202020204" pitchFamily="34" charset="0"/>
              </a:rPr>
              <a:t>debt problems every </a:t>
            </a:r>
            <a:r>
              <a:rPr lang="en-GB" sz="1100" i="1" dirty="0">
                <a:latin typeface="Helvetica" panose="020B0604020202020204" pitchFamily="34" charset="0"/>
              </a:rPr>
              <a:t>working day</a:t>
            </a:r>
            <a:r>
              <a:rPr lang="en-GB" sz="1100" dirty="0">
                <a:latin typeface="Helvetica" panose="020B0604020202020204" pitchFamily="34" charset="0"/>
              </a:rPr>
              <a:t>.</a:t>
            </a:r>
          </a:p>
          <a:p>
            <a:pPr marL="171450" lvl="0" indent="-171450">
              <a:buFont typeface="Arial" panose="020B0604020202020204" pitchFamily="34" charset="0"/>
              <a:buChar char="•"/>
            </a:pPr>
            <a:r>
              <a:rPr lang="en-GB" sz="1100" dirty="0" smtClean="0">
                <a:latin typeface="Helvetica" panose="020B0604020202020204" pitchFamily="34" charset="0"/>
              </a:rPr>
              <a:t>CAB </a:t>
            </a:r>
            <a:r>
              <a:rPr lang="en-GB" sz="1100" dirty="0">
                <a:latin typeface="Helvetica" panose="020B0604020202020204" pitchFamily="34" charset="0"/>
              </a:rPr>
              <a:t>cite the loss of legal aid and falling trends in many individual debt types for the reduction in debt advice cases.</a:t>
            </a:r>
          </a:p>
          <a:p>
            <a:pPr lvl="0"/>
            <a:endParaRPr lang="en-GB" sz="1100" dirty="0" smtClean="0">
              <a:solidFill>
                <a:srgbClr val="FF0000"/>
              </a:solidFill>
              <a:latin typeface="Helvetica" panose="020B0604020202020204" pitchFamily="34" charset="0"/>
            </a:endParaRPr>
          </a:p>
          <a:p>
            <a:pPr lvl="0"/>
            <a:r>
              <a:rPr lang="en-GB" sz="1100" dirty="0" smtClean="0">
                <a:latin typeface="Helvetica" panose="020B0604020202020204" pitchFamily="34" charset="0"/>
              </a:rPr>
              <a:t>There </a:t>
            </a:r>
            <a:r>
              <a:rPr lang="en-GB" sz="1100" dirty="0">
                <a:latin typeface="Helvetica" panose="020B0604020202020204" pitchFamily="34" charset="0"/>
              </a:rPr>
              <a:t>were </a:t>
            </a:r>
            <a:r>
              <a:rPr lang="en-GB" sz="1100" b="1" dirty="0" smtClean="0">
                <a:latin typeface="Helvetica" panose="020B0604020202020204" pitchFamily="34" charset="0"/>
              </a:rPr>
              <a:t>27,029</a:t>
            </a:r>
            <a:r>
              <a:rPr lang="en-GB" sz="1100" dirty="0" smtClean="0">
                <a:latin typeface="Helvetica" panose="020B0604020202020204" pitchFamily="34" charset="0"/>
              </a:rPr>
              <a:t> </a:t>
            </a:r>
            <a:r>
              <a:rPr lang="en-GB" sz="1100" dirty="0">
                <a:latin typeface="Helvetica" panose="020B0604020202020204" pitchFamily="34" charset="0"/>
              </a:rPr>
              <a:t>individual insolvencies in England and Wales in </a:t>
            </a:r>
            <a:r>
              <a:rPr lang="en-GB" sz="1100" dirty="0" smtClean="0">
                <a:latin typeface="Helvetica" panose="020B0604020202020204" pitchFamily="34" charset="0"/>
              </a:rPr>
              <a:t>Q2 </a:t>
            </a:r>
            <a:r>
              <a:rPr lang="en-GB" sz="1100" dirty="0">
                <a:latin typeface="Helvetica" panose="020B0604020202020204" pitchFamily="34" charset="0"/>
              </a:rPr>
              <a:t>2014. This is equivalent to </a:t>
            </a:r>
            <a:r>
              <a:rPr lang="en-GB" sz="1100" b="1" dirty="0" smtClean="0">
                <a:solidFill>
                  <a:srgbClr val="2D4186"/>
                </a:solidFill>
                <a:latin typeface="Helvetica" panose="020B0604020202020204" pitchFamily="34" charset="0"/>
              </a:rPr>
              <a:t>297 </a:t>
            </a:r>
            <a:r>
              <a:rPr lang="en-GB" sz="1100" dirty="0">
                <a:latin typeface="Helvetica" panose="020B0604020202020204" pitchFamily="34" charset="0"/>
              </a:rPr>
              <a:t>people a day or, one person </a:t>
            </a:r>
            <a:r>
              <a:rPr lang="en-GB" sz="1100" b="1" dirty="0">
                <a:solidFill>
                  <a:srgbClr val="2D4186"/>
                </a:solidFill>
                <a:latin typeface="Helvetica" panose="020B0604020202020204" pitchFamily="34" charset="0"/>
              </a:rPr>
              <a:t>every </a:t>
            </a:r>
            <a:r>
              <a:rPr lang="en-GB" sz="1100" b="1" dirty="0" smtClean="0">
                <a:solidFill>
                  <a:srgbClr val="2D4186"/>
                </a:solidFill>
                <a:latin typeface="Helvetica" panose="020B0604020202020204" pitchFamily="34" charset="0"/>
              </a:rPr>
              <a:t>4 </a:t>
            </a:r>
            <a:r>
              <a:rPr lang="en-GB" sz="1100" b="1" dirty="0">
                <a:solidFill>
                  <a:srgbClr val="2D4186"/>
                </a:solidFill>
                <a:latin typeface="Helvetica" panose="020B0604020202020204" pitchFamily="34" charset="0"/>
              </a:rPr>
              <a:t>minutes </a:t>
            </a:r>
            <a:r>
              <a:rPr lang="en-GB" sz="1100" b="1" dirty="0" smtClean="0">
                <a:solidFill>
                  <a:srgbClr val="2D4186"/>
                </a:solidFill>
                <a:latin typeface="Helvetica" panose="020B0604020202020204" pitchFamily="34" charset="0"/>
              </a:rPr>
              <a:t>51seconds</a:t>
            </a:r>
            <a:r>
              <a:rPr lang="en-GB" sz="1100" dirty="0" smtClean="0">
                <a:latin typeface="Helvetica" panose="020B0604020202020204" pitchFamily="34" charset="0"/>
              </a:rPr>
              <a:t>. </a:t>
            </a:r>
            <a:r>
              <a:rPr lang="en-GB" sz="1100" dirty="0">
                <a:latin typeface="Helvetica" panose="020B0604020202020204" pitchFamily="34" charset="0"/>
              </a:rPr>
              <a:t>This was a rise of </a:t>
            </a:r>
            <a:r>
              <a:rPr lang="en-GB" sz="1100" b="1" dirty="0" smtClean="0">
                <a:latin typeface="Helvetica" panose="020B0604020202020204" pitchFamily="34" charset="0"/>
              </a:rPr>
              <a:t>8.4%</a:t>
            </a:r>
            <a:r>
              <a:rPr lang="en-GB" sz="1100" dirty="0" smtClean="0">
                <a:latin typeface="Helvetica" panose="020B0604020202020204" pitchFamily="34" charset="0"/>
              </a:rPr>
              <a:t> </a:t>
            </a:r>
            <a:r>
              <a:rPr lang="en-GB" sz="1100" dirty="0">
                <a:latin typeface="Helvetica" panose="020B0604020202020204" pitchFamily="34" charset="0"/>
              </a:rPr>
              <a:t>on the previous quarter </a:t>
            </a:r>
            <a:r>
              <a:rPr lang="en-GB" sz="1100" dirty="0" smtClean="0">
                <a:latin typeface="Helvetica" panose="020B0604020202020204" pitchFamily="34" charset="0"/>
              </a:rPr>
              <a:t>and </a:t>
            </a:r>
            <a:r>
              <a:rPr lang="en-GB" sz="1100" b="1" dirty="0" smtClean="0">
                <a:latin typeface="Helvetica" panose="020B0604020202020204" pitchFamily="34" charset="0"/>
              </a:rPr>
              <a:t>5.1%</a:t>
            </a:r>
            <a:r>
              <a:rPr lang="en-GB" sz="1100" dirty="0" smtClean="0">
                <a:latin typeface="Helvetica" panose="020B0604020202020204" pitchFamily="34" charset="0"/>
              </a:rPr>
              <a:t> on  </a:t>
            </a:r>
            <a:r>
              <a:rPr lang="en-GB" sz="1100" dirty="0">
                <a:latin typeface="Helvetica" panose="020B0604020202020204" pitchFamily="34" charset="0"/>
              </a:rPr>
              <a:t>the same period a year ago.   </a:t>
            </a:r>
          </a:p>
          <a:p>
            <a:endParaRPr lang="en-GB" sz="1100" dirty="0" smtClean="0">
              <a:latin typeface="Helvetica" panose="020B0604020202020204" pitchFamily="34" charset="0"/>
            </a:endParaRPr>
          </a:p>
          <a:p>
            <a:r>
              <a:rPr lang="en-GB" sz="1100" dirty="0" smtClean="0">
                <a:latin typeface="Helvetica" panose="020B0604020202020204" pitchFamily="34" charset="0"/>
              </a:rPr>
              <a:t>Every day, on average, </a:t>
            </a:r>
            <a:r>
              <a:rPr lang="en-GB" sz="1100" b="1" dirty="0" smtClean="0">
                <a:solidFill>
                  <a:srgbClr val="2D4186"/>
                </a:solidFill>
                <a:latin typeface="Helvetica" panose="020B0604020202020204" pitchFamily="34" charset="0"/>
              </a:rPr>
              <a:t>60</a:t>
            </a:r>
            <a:r>
              <a:rPr lang="en-GB" sz="1100" dirty="0" smtClean="0">
                <a:latin typeface="Helvetica" panose="020B0604020202020204" pitchFamily="34" charset="0"/>
              </a:rPr>
              <a:t> people were made bankrupt, </a:t>
            </a:r>
            <a:r>
              <a:rPr lang="en-GB" sz="1100" b="1" dirty="0" smtClean="0">
                <a:solidFill>
                  <a:srgbClr val="2D4186"/>
                </a:solidFill>
                <a:latin typeface="Helvetica" panose="020B0604020202020204" pitchFamily="34" charset="0"/>
              </a:rPr>
              <a:t>77</a:t>
            </a:r>
            <a:r>
              <a:rPr lang="en-GB" sz="1100" dirty="0" smtClean="0">
                <a:latin typeface="Helvetica" panose="020B0604020202020204" pitchFamily="34" charset="0"/>
              </a:rPr>
              <a:t> Debt Relief Orders were granted, and </a:t>
            </a:r>
            <a:r>
              <a:rPr lang="en-GB" sz="1100" b="1" dirty="0" smtClean="0">
                <a:solidFill>
                  <a:srgbClr val="2D4186"/>
                </a:solidFill>
                <a:latin typeface="Helvetica" panose="020B0604020202020204" pitchFamily="34" charset="0"/>
              </a:rPr>
              <a:t>160</a:t>
            </a:r>
            <a:r>
              <a:rPr lang="en-GB" sz="1100" dirty="0" smtClean="0">
                <a:solidFill>
                  <a:srgbClr val="2D4186"/>
                </a:solidFill>
                <a:latin typeface="Helvetica" panose="020B0604020202020204" pitchFamily="34" charset="0"/>
              </a:rPr>
              <a:t> </a:t>
            </a:r>
            <a:r>
              <a:rPr lang="en-GB" sz="1100" dirty="0" smtClean="0">
                <a:latin typeface="Helvetica" panose="020B0604020202020204" pitchFamily="34" charset="0"/>
              </a:rPr>
              <a:t>Individual Voluntary Arrangements were entered into.</a:t>
            </a:r>
          </a:p>
          <a:p>
            <a:pPr lvl="0"/>
            <a:endParaRPr lang="en-US" sz="1100" dirty="0" smtClean="0">
              <a:latin typeface="Helvetica" panose="020B0604020202020204" pitchFamily="34" charset="0"/>
            </a:endParaRPr>
          </a:p>
          <a:p>
            <a:pPr lvl="0"/>
            <a:r>
              <a:rPr lang="en-US" sz="1100" dirty="0" smtClean="0">
                <a:latin typeface="Helvetica" panose="020B0604020202020204" pitchFamily="34" charset="0"/>
              </a:rPr>
              <a:t>The number of Debt Relief Orders was higher than total bankruptcies for the eight consecutive quarter, while bankruptcies have been lower than Individual Voluntary Arrangements for the last 13 quarters. </a:t>
            </a:r>
            <a:r>
              <a:rPr lang="en-GB" sz="1100" dirty="0">
                <a:latin typeface="Helvetica" panose="020B0604020202020204" pitchFamily="34" charset="0"/>
              </a:rPr>
              <a:t>The number of IVAs in Q2 2014 was the highest of any quarter since they were introduced in 1987.</a:t>
            </a:r>
            <a:endParaRPr lang="en-US" sz="1100" dirty="0" smtClean="0">
              <a:latin typeface="Helvetica" panose="020B0604020202020204" pitchFamily="34" charset="0"/>
            </a:endParaRPr>
          </a:p>
          <a:p>
            <a:pPr lvl="0"/>
            <a:endParaRPr lang="en-US" sz="1100" dirty="0">
              <a:solidFill>
                <a:srgbClr val="FF0000"/>
              </a:solidFill>
              <a:latin typeface="Helvetica" panose="020B0604020202020204" pitchFamily="34" charset="0"/>
            </a:endParaRPr>
          </a:p>
          <a:p>
            <a:r>
              <a:rPr lang="en-GB" sz="1100" b="1" dirty="0">
                <a:solidFill>
                  <a:srgbClr val="2D4186"/>
                </a:solidFill>
                <a:latin typeface="Helvetica" panose="020B0604020202020204" pitchFamily="34" charset="0"/>
              </a:rPr>
              <a:t>1,910</a:t>
            </a:r>
            <a:r>
              <a:rPr lang="en-GB" sz="1100" dirty="0">
                <a:latin typeface="Helvetica" panose="020B0604020202020204" pitchFamily="34" charset="0"/>
              </a:rPr>
              <a:t> Consumer County Court Judgements (CCJs) </a:t>
            </a:r>
            <a:r>
              <a:rPr lang="en-GB" sz="1100" dirty="0" smtClean="0">
                <a:latin typeface="Helvetica" panose="020B0604020202020204" pitchFamily="34" charset="0"/>
              </a:rPr>
              <a:t>were issued </a:t>
            </a:r>
            <a:r>
              <a:rPr lang="en-GB" sz="1100" dirty="0">
                <a:latin typeface="Helvetica" panose="020B0604020202020204" pitchFamily="34" charset="0"/>
              </a:rPr>
              <a:t>every day </a:t>
            </a:r>
            <a:r>
              <a:rPr lang="en-GB" sz="1100" dirty="0" smtClean="0">
                <a:latin typeface="Helvetica" panose="020B0604020202020204" pitchFamily="34" charset="0"/>
              </a:rPr>
              <a:t>in Q1 2014. </a:t>
            </a:r>
            <a:r>
              <a:rPr lang="en-GB" sz="1100" dirty="0">
                <a:latin typeface="Helvetica" panose="020B0604020202020204" pitchFamily="34" charset="0"/>
              </a:rPr>
              <a:t>The average value of a Consumer CCJ in Q1 2014 was </a:t>
            </a:r>
            <a:r>
              <a:rPr lang="en-GB" sz="1100" b="1" dirty="0">
                <a:latin typeface="Helvetica" panose="020B0604020202020204" pitchFamily="34" charset="0"/>
              </a:rPr>
              <a:t>£</a:t>
            </a:r>
            <a:r>
              <a:rPr lang="en-GB" sz="1100" b="1" dirty="0" smtClean="0">
                <a:latin typeface="Helvetica" panose="020B0604020202020204" pitchFamily="34" charset="0"/>
              </a:rPr>
              <a:t>2,360</a:t>
            </a:r>
            <a:r>
              <a:rPr lang="en-GB" sz="1100" dirty="0" smtClean="0">
                <a:latin typeface="Helvetica" panose="020B0604020202020204" pitchFamily="34" charset="0"/>
              </a:rPr>
              <a:t>.</a:t>
            </a:r>
            <a:endParaRPr lang="en-GB" sz="1100" dirty="0">
              <a:latin typeface="Helvetica" panose="020B0604020202020204" pitchFamily="34" charset="0"/>
            </a:endParaRPr>
          </a:p>
          <a:p>
            <a:pPr lvl="0"/>
            <a:endParaRPr lang="en-GB" sz="1100" dirty="0">
              <a:solidFill>
                <a:srgbClr val="FF0000"/>
              </a:solidFill>
              <a:latin typeface="Helvetica" panose="020B0604020202020204" pitchFamily="34" charset="0"/>
            </a:endParaRPr>
          </a:p>
        </p:txBody>
      </p:sp>
      <p:sp>
        <p:nvSpPr>
          <p:cNvPr id="11" name="TextBox 10"/>
          <p:cNvSpPr txBox="1"/>
          <p:nvPr/>
        </p:nvSpPr>
        <p:spPr>
          <a:xfrm>
            <a:off x="6474943" y="8830188"/>
            <a:ext cx="194219" cy="276760"/>
          </a:xfrm>
          <a:prstGeom prst="rect">
            <a:avLst/>
          </a:prstGeom>
          <a:noFill/>
        </p:spPr>
        <p:txBody>
          <a:bodyPr wrap="square" rtlCol="0">
            <a:spAutoFit/>
          </a:bodyPr>
          <a:lstStyle/>
          <a:p>
            <a:r>
              <a:rPr lang="en-GB" sz="1200" dirty="0" smtClean="0">
                <a:latin typeface="Helvetica" panose="020B0604020202020204" pitchFamily="34" charset="0"/>
              </a:rPr>
              <a:t>7</a:t>
            </a:r>
            <a:endParaRPr lang="en-GB" sz="1200" dirty="0">
              <a:latin typeface="Helvetica" panose="020B0604020202020204" pitchFamily="34" charset="0"/>
            </a:endParaRPr>
          </a:p>
        </p:txBody>
      </p:sp>
    </p:spTree>
    <p:extLst>
      <p:ext uri="{BB962C8B-B14F-4D97-AF65-F5344CB8AC3E}">
        <p14:creationId xmlns:p14="http://schemas.microsoft.com/office/powerpoint/2010/main" val="3726049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unge-Background-grey.png"/>
          <p:cNvPicPr>
            <a:picLocks noChangeAspect="1"/>
          </p:cNvPicPr>
          <p:nvPr/>
        </p:nvPicPr>
        <p:blipFill>
          <a:blip r:embed="rId3">
            <a:alphaModFix amt="21000"/>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cxnSp>
        <p:nvCxnSpPr>
          <p:cNvPr id="11" name="Straight Connector 10"/>
          <p:cNvCxnSpPr/>
          <p:nvPr/>
        </p:nvCxnSpPr>
        <p:spPr>
          <a:xfrm>
            <a:off x="234951" y="8293577"/>
            <a:ext cx="6388100" cy="0"/>
          </a:xfrm>
          <a:prstGeom prst="line">
            <a:avLst/>
          </a:prstGeom>
          <a:ln w="6350"/>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3957424" y="8593415"/>
            <a:ext cx="2793896" cy="276999"/>
          </a:xfrm>
          <a:prstGeom prst="rect">
            <a:avLst/>
          </a:prstGeom>
          <a:noFill/>
        </p:spPr>
        <p:txBody>
          <a:bodyPr wrap="square" rtlCol="0">
            <a:spAutoFit/>
          </a:bodyPr>
          <a:lstStyle/>
          <a:p>
            <a:pPr algn="r"/>
            <a:r>
              <a:rPr lang="en-US" sz="1200" b="1" dirty="0" smtClean="0">
                <a:latin typeface="Helvetica"/>
                <a:cs typeface="Helvetica"/>
              </a:rPr>
              <a:t>www.themoneycharity.org.uk</a:t>
            </a:r>
            <a:endParaRPr lang="en-US" sz="1200" b="1" dirty="0">
              <a:latin typeface="Helvetica"/>
              <a:cs typeface="Helvetica"/>
            </a:endParaRPr>
          </a:p>
        </p:txBody>
      </p:sp>
      <p:sp>
        <p:nvSpPr>
          <p:cNvPr id="6" name="TextBox 5"/>
          <p:cNvSpPr txBox="1"/>
          <p:nvPr/>
        </p:nvSpPr>
        <p:spPr>
          <a:xfrm>
            <a:off x="1697112" y="509031"/>
            <a:ext cx="4465320" cy="830997"/>
          </a:xfrm>
          <a:prstGeom prst="rect">
            <a:avLst/>
          </a:prstGeom>
          <a:noFill/>
        </p:spPr>
        <p:txBody>
          <a:bodyPr wrap="square" rtlCol="0">
            <a:spAutoFit/>
          </a:bodyPr>
          <a:lstStyle/>
          <a:p>
            <a:pPr algn="ctr"/>
            <a:r>
              <a:rPr lang="en-GB" sz="2400" b="1" dirty="0" smtClean="0">
                <a:latin typeface="Helvetica" panose="020B0604020202020204" pitchFamily="34" charset="0"/>
              </a:rPr>
              <a:t>3. Mortgages, rent, and housing</a:t>
            </a:r>
            <a:endParaRPr lang="en-GB" sz="2400" b="1" dirty="0">
              <a:latin typeface="Helvetica" panose="020B0604020202020204" pitchFamily="34" charset="0"/>
            </a:endParaRPr>
          </a:p>
        </p:txBody>
      </p:sp>
      <p:pic>
        <p:nvPicPr>
          <p:cNvPr id="2" name="Picture 2" descr="C:\Users\Lauren\Dropbox\TMC brand\Logos\TMC_logo_Horizontal_Blac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35" y="8254523"/>
            <a:ext cx="3509495" cy="889477"/>
          </a:xfrm>
          <a:prstGeom prst="rect">
            <a:avLst/>
          </a:prstGeom>
          <a:noFill/>
          <a:extLst>
            <a:ext uri="{909E8E84-426E-40DD-AFC4-6F175D3DCCD1}">
              <a14:hiddenFill xmlns:a14="http://schemas.microsoft.com/office/drawing/2010/main">
                <a:solidFill>
                  <a:srgbClr val="FFFFFF"/>
                </a:solidFill>
              </a14:hiddenFill>
            </a:ext>
          </a:extLst>
        </p:spPr>
      </p:pic>
      <p:pic>
        <p:nvPicPr>
          <p:cNvPr id="5122" name="d9409e50-a138-4697-97a5-903e4818ffb0" descr="image004"/>
          <p:cNvPicPr>
            <a:picLocks noChangeArrowheads="1"/>
          </p:cNvPicPr>
          <p:nvPr/>
        </p:nvPicPr>
        <p:blipFill rotWithShape="1">
          <a:blip r:embed="rId5">
            <a:extLst>
              <a:ext uri="{28A0092B-C50C-407E-A947-70E740481C1C}">
                <a14:useLocalDpi xmlns:a14="http://schemas.microsoft.com/office/drawing/2010/main" val="0"/>
              </a:ext>
            </a:extLst>
          </a:blip>
          <a:srcRect l="5366" t="10076" r="5904" b="9123"/>
          <a:stretch/>
        </p:blipFill>
        <p:spPr bwMode="auto">
          <a:xfrm>
            <a:off x="234951" y="177460"/>
            <a:ext cx="1727200" cy="1670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34950" y="1997307"/>
            <a:ext cx="6388100" cy="5509200"/>
          </a:xfrm>
          <a:prstGeom prst="rect">
            <a:avLst/>
          </a:prstGeom>
        </p:spPr>
        <p:txBody>
          <a:bodyPr wrap="square">
            <a:spAutoFit/>
          </a:bodyPr>
          <a:lstStyle/>
          <a:p>
            <a:r>
              <a:rPr lang="en-GB" sz="1100" b="1" dirty="0">
                <a:latin typeface="Helvetica" panose="020B0604020202020204" pitchFamily="34" charset="0"/>
              </a:rPr>
              <a:t>Mortgage debt</a:t>
            </a:r>
          </a:p>
          <a:p>
            <a:endParaRPr lang="en-GB" sz="1100" dirty="0">
              <a:latin typeface="Helvetica" panose="020B0604020202020204" pitchFamily="34" charset="0"/>
            </a:endParaRPr>
          </a:p>
          <a:p>
            <a:r>
              <a:rPr lang="en-GB" sz="1100" dirty="0">
                <a:latin typeface="Helvetica" panose="020B0604020202020204" pitchFamily="34" charset="0"/>
              </a:rPr>
              <a:t>Outstanding mortgage lending stood at </a:t>
            </a:r>
            <a:r>
              <a:rPr lang="en-GB" sz="1100" b="1" dirty="0">
                <a:latin typeface="Helvetica" panose="020B0604020202020204" pitchFamily="34" charset="0"/>
              </a:rPr>
              <a:t>£</a:t>
            </a:r>
            <a:r>
              <a:rPr lang="en-GB" sz="1100" b="1" dirty="0" smtClean="0">
                <a:latin typeface="Helvetica" panose="020B0604020202020204" pitchFamily="34" charset="0"/>
              </a:rPr>
              <a:t>1.288 </a:t>
            </a:r>
            <a:r>
              <a:rPr lang="en-GB" sz="1100" b="1" dirty="0">
                <a:latin typeface="Helvetica" panose="020B0604020202020204" pitchFamily="34" charset="0"/>
              </a:rPr>
              <a:t>trillion</a:t>
            </a:r>
            <a:r>
              <a:rPr lang="en-GB" sz="1100" dirty="0">
                <a:latin typeface="Helvetica" panose="020B0604020202020204" pitchFamily="34" charset="0"/>
              </a:rPr>
              <a:t> at the end of </a:t>
            </a:r>
            <a:r>
              <a:rPr lang="en-GB" sz="1100" dirty="0" smtClean="0">
                <a:latin typeface="Helvetica" panose="020B0604020202020204" pitchFamily="34" charset="0"/>
              </a:rPr>
              <a:t>June.</a:t>
            </a:r>
            <a:endParaRPr lang="en-GB" sz="1100" dirty="0">
              <a:latin typeface="Helvetica" panose="020B0604020202020204" pitchFamily="34" charset="0"/>
            </a:endParaRPr>
          </a:p>
          <a:p>
            <a:pPr marL="171450" lvl="0" indent="-171450">
              <a:buFont typeface="Arial" panose="020B0604020202020204" pitchFamily="34" charset="0"/>
              <a:buChar char="•"/>
            </a:pPr>
            <a:r>
              <a:rPr lang="en-GB" sz="1100" dirty="0">
                <a:latin typeface="Helvetica" panose="020B0604020202020204" pitchFamily="34" charset="0"/>
              </a:rPr>
              <a:t>This is up from £</a:t>
            </a:r>
            <a:r>
              <a:rPr lang="en-GB" sz="1100" dirty="0" smtClean="0">
                <a:latin typeface="Helvetica" panose="020B0604020202020204" pitchFamily="34" charset="0"/>
              </a:rPr>
              <a:t>1.269 </a:t>
            </a:r>
            <a:r>
              <a:rPr lang="en-GB" sz="1100" dirty="0">
                <a:latin typeface="Helvetica" panose="020B0604020202020204" pitchFamily="34" charset="0"/>
              </a:rPr>
              <a:t>trillion at the end of </a:t>
            </a:r>
            <a:r>
              <a:rPr lang="en-GB" sz="1100" dirty="0" smtClean="0">
                <a:latin typeface="Helvetica" panose="020B0604020202020204" pitchFamily="34" charset="0"/>
              </a:rPr>
              <a:t>June 2013</a:t>
            </a:r>
            <a:r>
              <a:rPr lang="en-GB" sz="1100" dirty="0">
                <a:latin typeface="Helvetica" panose="020B0604020202020204" pitchFamily="34" charset="0"/>
              </a:rPr>
              <a:t>.</a:t>
            </a:r>
          </a:p>
          <a:p>
            <a:pPr marL="171450" lvl="0" indent="-171450">
              <a:buFont typeface="Arial" panose="020B0604020202020204" pitchFamily="34" charset="0"/>
              <a:buChar char="•"/>
            </a:pPr>
            <a:endParaRPr lang="en-GB" sz="1100" dirty="0">
              <a:latin typeface="Helvetica" panose="020B0604020202020204" pitchFamily="34" charset="0"/>
            </a:endParaRPr>
          </a:p>
          <a:p>
            <a:pPr lvl="0"/>
            <a:r>
              <a:rPr lang="en-GB" sz="1100" dirty="0">
                <a:latin typeface="Helvetica" panose="020B0604020202020204" pitchFamily="34" charset="0"/>
              </a:rPr>
              <a:t>That means that the estimated average outstanding mortgage for the 11.2m households with mortgage debt was </a:t>
            </a:r>
            <a:r>
              <a:rPr lang="en-GB" sz="1100" b="1" dirty="0">
                <a:solidFill>
                  <a:srgbClr val="009FDF"/>
                </a:solidFill>
                <a:latin typeface="Helvetica" panose="020B0604020202020204" pitchFamily="34" charset="0"/>
              </a:rPr>
              <a:t>£</a:t>
            </a:r>
            <a:r>
              <a:rPr lang="en-GB" sz="1100" b="1" dirty="0" smtClean="0">
                <a:solidFill>
                  <a:srgbClr val="009FDF"/>
                </a:solidFill>
                <a:latin typeface="Helvetica" panose="020B0604020202020204" pitchFamily="34" charset="0"/>
              </a:rPr>
              <a:t>115,328</a:t>
            </a:r>
            <a:r>
              <a:rPr lang="en-GB" sz="1100" dirty="0" smtClean="0">
                <a:solidFill>
                  <a:srgbClr val="2D4186"/>
                </a:solidFill>
                <a:latin typeface="Helvetica" panose="020B0604020202020204" pitchFamily="34" charset="0"/>
              </a:rPr>
              <a:t> </a:t>
            </a:r>
            <a:r>
              <a:rPr lang="en-GB" sz="1100" dirty="0">
                <a:latin typeface="Helvetica" panose="020B0604020202020204" pitchFamily="34" charset="0"/>
              </a:rPr>
              <a:t>in </a:t>
            </a:r>
            <a:r>
              <a:rPr lang="en-GB" sz="1100" dirty="0" smtClean="0">
                <a:latin typeface="Helvetica" panose="020B0604020202020204" pitchFamily="34" charset="0"/>
              </a:rPr>
              <a:t>June.</a:t>
            </a:r>
          </a:p>
          <a:p>
            <a:pPr lvl="0"/>
            <a:endParaRPr lang="en-GB" sz="1100" dirty="0">
              <a:latin typeface="Helvetica" panose="020B0604020202020204" pitchFamily="34" charset="0"/>
            </a:endParaRPr>
          </a:p>
          <a:p>
            <a:r>
              <a:rPr lang="en-GB" sz="1100" dirty="0">
                <a:latin typeface="Helvetica" panose="020B0604020202020204" pitchFamily="34" charset="0"/>
              </a:rPr>
              <a:t>The average Mortgage Interest rate was </a:t>
            </a:r>
            <a:r>
              <a:rPr lang="en-GB" sz="1100" dirty="0" smtClean="0">
                <a:latin typeface="Helvetica" panose="020B0604020202020204" pitchFamily="34" charset="0"/>
              </a:rPr>
              <a:t>3.23% </a:t>
            </a:r>
            <a:r>
              <a:rPr lang="en-GB" sz="1100" dirty="0">
                <a:latin typeface="Helvetica" panose="020B0604020202020204" pitchFamily="34" charset="0"/>
              </a:rPr>
              <a:t>at the end of </a:t>
            </a:r>
            <a:r>
              <a:rPr lang="en-GB" sz="1100" dirty="0" smtClean="0">
                <a:latin typeface="Helvetica" panose="020B0604020202020204" pitchFamily="34" charset="0"/>
              </a:rPr>
              <a:t>June. Based on this, households with mortgages would pay an average of </a:t>
            </a:r>
            <a:r>
              <a:rPr lang="en-GB" sz="1100" b="1" dirty="0" smtClean="0">
                <a:solidFill>
                  <a:srgbClr val="009FDF"/>
                </a:solidFill>
                <a:latin typeface="Helvetica" panose="020B0604020202020204" pitchFamily="34" charset="0"/>
              </a:rPr>
              <a:t>£3,725</a:t>
            </a:r>
            <a:r>
              <a:rPr lang="en-GB" sz="1100" dirty="0" smtClean="0">
                <a:latin typeface="Helvetica" panose="020B0604020202020204" pitchFamily="34" charset="0"/>
              </a:rPr>
              <a:t> in mortgage interest over the year.</a:t>
            </a:r>
            <a:endParaRPr lang="en-GB" sz="1100" dirty="0">
              <a:latin typeface="Helvetica" panose="020B0604020202020204" pitchFamily="34" charset="0"/>
            </a:endParaRPr>
          </a:p>
          <a:p>
            <a:pPr lvl="0"/>
            <a:endParaRPr lang="en-GB" sz="1100" dirty="0" smtClean="0">
              <a:latin typeface="Helvetica" panose="020B0604020202020204" pitchFamily="34" charset="0"/>
            </a:endParaRPr>
          </a:p>
          <a:p>
            <a:pPr lvl="0"/>
            <a:r>
              <a:rPr lang="en-GB" sz="1100" dirty="0">
                <a:latin typeface="Helvetica" panose="020B0604020202020204" pitchFamily="34" charset="0"/>
              </a:rPr>
              <a:t>For new loans, the average Mortgage Interest rate was </a:t>
            </a:r>
            <a:r>
              <a:rPr lang="en-GB" sz="1100" dirty="0" smtClean="0">
                <a:latin typeface="Helvetica" panose="020B0604020202020204" pitchFamily="34" charset="0"/>
              </a:rPr>
              <a:t>3.15%. </a:t>
            </a:r>
            <a:r>
              <a:rPr lang="en-GB" sz="1100" dirty="0">
                <a:latin typeface="Helvetica" panose="020B0604020202020204" pitchFamily="34" charset="0"/>
              </a:rPr>
              <a:t>Using the latest figures from the Council of Mortgage Lenders, this means new mortgages would attract </a:t>
            </a:r>
            <a:r>
              <a:rPr lang="en-GB" sz="1100" dirty="0" smtClean="0">
                <a:latin typeface="Helvetica" panose="020B0604020202020204" pitchFamily="34" charset="0"/>
              </a:rPr>
              <a:t> an average of </a:t>
            </a:r>
            <a:r>
              <a:rPr lang="en-GB" sz="1100" b="1" dirty="0" smtClean="0">
                <a:solidFill>
                  <a:srgbClr val="009FDF"/>
                </a:solidFill>
                <a:latin typeface="Helvetica" panose="020B0604020202020204" pitchFamily="34" charset="0"/>
              </a:rPr>
              <a:t>£4,584</a:t>
            </a:r>
            <a:r>
              <a:rPr lang="en-GB" sz="1100" dirty="0" smtClean="0">
                <a:latin typeface="Helvetica" panose="020B0604020202020204" pitchFamily="34" charset="0"/>
              </a:rPr>
              <a:t> </a:t>
            </a:r>
            <a:r>
              <a:rPr lang="en-GB" sz="1100" dirty="0">
                <a:latin typeface="Helvetica" panose="020B0604020202020204" pitchFamily="34" charset="0"/>
              </a:rPr>
              <a:t>in interest over the year.</a:t>
            </a:r>
          </a:p>
          <a:p>
            <a:pPr lvl="0"/>
            <a:endParaRPr lang="en-GB" sz="1100" dirty="0">
              <a:solidFill>
                <a:srgbClr val="FF0000"/>
              </a:solidFill>
              <a:latin typeface="Helvetica" panose="020B0604020202020204" pitchFamily="34" charset="0"/>
            </a:endParaRPr>
          </a:p>
          <a:p>
            <a:r>
              <a:rPr lang="en-GB" sz="1100" dirty="0">
                <a:latin typeface="Helvetica" panose="020B0604020202020204" pitchFamily="34" charset="0"/>
              </a:rPr>
              <a:t>According to the Council of Mortgage Lenders, gross mortgage lending in </a:t>
            </a:r>
            <a:r>
              <a:rPr lang="en-GB" sz="1100" dirty="0" smtClean="0">
                <a:latin typeface="Helvetica" panose="020B0604020202020204" pitchFamily="34" charset="0"/>
              </a:rPr>
              <a:t>June totalled </a:t>
            </a:r>
            <a:r>
              <a:rPr lang="en-GB" sz="1100" dirty="0">
                <a:latin typeface="Helvetica" panose="020B0604020202020204" pitchFamily="34" charset="0"/>
              </a:rPr>
              <a:t>an estimated £</a:t>
            </a:r>
            <a:r>
              <a:rPr lang="en-GB" sz="1100" dirty="0" smtClean="0">
                <a:latin typeface="Helvetica" panose="020B0604020202020204" pitchFamily="34" charset="0"/>
              </a:rPr>
              <a:t>17.5 </a:t>
            </a:r>
            <a:r>
              <a:rPr lang="en-GB" sz="1100" dirty="0">
                <a:latin typeface="Helvetica" panose="020B0604020202020204" pitchFamily="34" charset="0"/>
              </a:rPr>
              <a:t>billion</a:t>
            </a:r>
            <a:r>
              <a:rPr lang="en-GB" sz="1100" dirty="0" smtClean="0">
                <a:latin typeface="Helvetica" panose="020B0604020202020204" pitchFamily="34" charset="0"/>
              </a:rPr>
              <a:t>.</a:t>
            </a:r>
            <a:endParaRPr lang="en-GB" sz="1100" dirty="0">
              <a:latin typeface="Helvetica" panose="020B0604020202020204" pitchFamily="34" charset="0"/>
            </a:endParaRPr>
          </a:p>
          <a:p>
            <a:pPr marL="171450" indent="-171450">
              <a:buFont typeface="Arial" panose="020B0604020202020204" pitchFamily="34" charset="0"/>
              <a:buChar char="•"/>
            </a:pPr>
            <a:r>
              <a:rPr lang="en-GB" sz="1100" dirty="0">
                <a:latin typeface="Helvetica" panose="020B0604020202020204" pitchFamily="34" charset="0"/>
              </a:rPr>
              <a:t>This </a:t>
            </a:r>
            <a:r>
              <a:rPr lang="en-GB" sz="1100" dirty="0" smtClean="0">
                <a:latin typeface="Helvetica" panose="020B0604020202020204" pitchFamily="34" charset="0"/>
              </a:rPr>
              <a:t>is 4% higher  than May 2014</a:t>
            </a:r>
            <a:r>
              <a:rPr lang="en-GB" sz="1100" dirty="0">
                <a:latin typeface="Helvetica" panose="020B0604020202020204" pitchFamily="34" charset="0"/>
              </a:rPr>
              <a:t>, and </a:t>
            </a:r>
            <a:r>
              <a:rPr lang="en-GB" sz="1100" dirty="0" smtClean="0">
                <a:latin typeface="Helvetica" panose="020B0604020202020204" pitchFamily="34" charset="0"/>
              </a:rPr>
              <a:t>17% </a:t>
            </a:r>
            <a:r>
              <a:rPr lang="en-GB" sz="1100" dirty="0">
                <a:latin typeface="Helvetica" panose="020B0604020202020204" pitchFamily="34" charset="0"/>
              </a:rPr>
              <a:t>higher than </a:t>
            </a:r>
            <a:r>
              <a:rPr lang="en-GB" sz="1100" dirty="0" smtClean="0">
                <a:latin typeface="Helvetica" panose="020B0604020202020204" pitchFamily="34" charset="0"/>
              </a:rPr>
              <a:t>June  2013 </a:t>
            </a:r>
            <a:r>
              <a:rPr lang="en-GB" sz="1100" dirty="0">
                <a:latin typeface="Helvetica" panose="020B0604020202020204" pitchFamily="34" charset="0"/>
              </a:rPr>
              <a:t>(£</a:t>
            </a:r>
            <a:r>
              <a:rPr lang="en-GB" sz="1100" dirty="0" smtClean="0">
                <a:latin typeface="Helvetica" panose="020B0604020202020204" pitchFamily="34" charset="0"/>
              </a:rPr>
              <a:t>14.9 </a:t>
            </a:r>
            <a:r>
              <a:rPr lang="en-GB" sz="1100" dirty="0">
                <a:latin typeface="Helvetica" panose="020B0604020202020204" pitchFamily="34" charset="0"/>
              </a:rPr>
              <a:t>billion</a:t>
            </a:r>
            <a:r>
              <a:rPr lang="en-GB" sz="1100" dirty="0" smtClean="0">
                <a:latin typeface="Helvetica" panose="020B0604020202020204" pitchFamily="34" charset="0"/>
              </a:rPr>
              <a:t>).</a:t>
            </a:r>
          </a:p>
          <a:p>
            <a:pPr marL="171450" indent="-171450">
              <a:buFont typeface="Arial" panose="020B0604020202020204" pitchFamily="34" charset="0"/>
              <a:buChar char="•"/>
            </a:pPr>
            <a:endParaRPr lang="en-GB" sz="1100" dirty="0">
              <a:solidFill>
                <a:srgbClr val="FF0000"/>
              </a:solidFill>
              <a:latin typeface="Helvetica" panose="020B0604020202020204" pitchFamily="34" charset="0"/>
            </a:endParaRPr>
          </a:p>
          <a:p>
            <a:r>
              <a:rPr lang="en-GB" sz="1100" dirty="0" smtClean="0">
                <a:latin typeface="Helvetica" panose="020B0604020202020204" pitchFamily="34" charset="0"/>
              </a:rPr>
              <a:t>64.7% of mortgage lending in Q1 2014 was for 75% or less of a property’s value.</a:t>
            </a:r>
          </a:p>
          <a:p>
            <a:pPr marL="171450" indent="-171450">
              <a:buFont typeface="Arial" panose="020B0604020202020204" pitchFamily="34" charset="0"/>
              <a:buChar char="•"/>
            </a:pPr>
            <a:r>
              <a:rPr lang="en-GB" sz="1100" dirty="0" smtClean="0">
                <a:latin typeface="Helvetica" panose="020B0604020202020204" pitchFamily="34" charset="0"/>
              </a:rPr>
              <a:t>3.6% of lending was for mortgages for over 90% of a property’s value.</a:t>
            </a:r>
            <a:endParaRPr lang="en-GB" sz="1100" dirty="0">
              <a:latin typeface="Helvetica" panose="020B0604020202020204" pitchFamily="34" charset="0"/>
            </a:endParaRPr>
          </a:p>
          <a:p>
            <a:endParaRPr lang="en-GB" sz="1100" dirty="0" smtClean="0">
              <a:solidFill>
                <a:srgbClr val="FF0000"/>
              </a:solidFill>
              <a:latin typeface="Helvetica" panose="020B0604020202020204" pitchFamily="34" charset="0"/>
            </a:endParaRPr>
          </a:p>
          <a:p>
            <a:r>
              <a:rPr lang="en-GB" sz="1100" dirty="0" smtClean="0">
                <a:latin typeface="Helvetica" panose="020B0604020202020204" pitchFamily="34" charset="0"/>
              </a:rPr>
              <a:t>There </a:t>
            </a:r>
            <a:r>
              <a:rPr lang="en-GB" sz="1100" dirty="0">
                <a:latin typeface="Helvetica" panose="020B0604020202020204" pitchFamily="34" charset="0"/>
              </a:rPr>
              <a:t>were </a:t>
            </a:r>
            <a:r>
              <a:rPr lang="en-GB" sz="1100" dirty="0" smtClean="0">
                <a:latin typeface="Helvetica" panose="020B0604020202020204" pitchFamily="34" charset="0"/>
              </a:rPr>
              <a:t>43,265 loans approved </a:t>
            </a:r>
            <a:r>
              <a:rPr lang="en-GB" sz="1100" dirty="0">
                <a:latin typeface="Helvetica" panose="020B0604020202020204" pitchFamily="34" charset="0"/>
              </a:rPr>
              <a:t>for house purchase </a:t>
            </a:r>
            <a:r>
              <a:rPr lang="en-GB" sz="1100" dirty="0" smtClean="0">
                <a:latin typeface="Helvetica" panose="020B0604020202020204" pitchFamily="34" charset="0"/>
              </a:rPr>
              <a:t>in June, </a:t>
            </a:r>
            <a:r>
              <a:rPr lang="en-GB" sz="1100" dirty="0">
                <a:latin typeface="Helvetica" panose="020B0604020202020204" pitchFamily="34" charset="0"/>
              </a:rPr>
              <a:t>according to the British Bankers Association (BBA), </a:t>
            </a:r>
            <a:r>
              <a:rPr lang="en-GB" sz="1100" dirty="0" smtClean="0">
                <a:latin typeface="Helvetica" panose="020B0604020202020204" pitchFamily="34" charset="0"/>
              </a:rPr>
              <a:t>14% </a:t>
            </a:r>
            <a:r>
              <a:rPr lang="en-GB" sz="1100" dirty="0">
                <a:latin typeface="Helvetica" panose="020B0604020202020204" pitchFamily="34" charset="0"/>
              </a:rPr>
              <a:t>higher than a year </a:t>
            </a:r>
            <a:r>
              <a:rPr lang="en-GB" sz="1100" dirty="0" smtClean="0">
                <a:latin typeface="Helvetica" panose="020B0604020202020204" pitchFamily="34" charset="0"/>
              </a:rPr>
              <a:t>earlier, the first increase following four consecutive monthly drops. </a:t>
            </a:r>
            <a:r>
              <a:rPr lang="en-GB" sz="1100" dirty="0">
                <a:latin typeface="Helvetica" panose="020B0604020202020204" pitchFamily="34" charset="0"/>
              </a:rPr>
              <a:t>The average loan approved for house purchase </a:t>
            </a:r>
            <a:r>
              <a:rPr lang="en-GB" sz="1100" dirty="0" smtClean="0">
                <a:latin typeface="Helvetica" panose="020B0604020202020204" pitchFamily="34" charset="0"/>
              </a:rPr>
              <a:t>rose to </a:t>
            </a:r>
            <a:r>
              <a:rPr lang="en-GB" sz="1100" dirty="0">
                <a:latin typeface="Helvetica" panose="020B0604020202020204" pitchFamily="34" charset="0"/>
              </a:rPr>
              <a:t>£</a:t>
            </a:r>
            <a:r>
              <a:rPr lang="en-GB" sz="1100" dirty="0" smtClean="0">
                <a:latin typeface="Helvetica" panose="020B0604020202020204" pitchFamily="34" charset="0"/>
              </a:rPr>
              <a:t>163,800.</a:t>
            </a:r>
          </a:p>
          <a:p>
            <a:endParaRPr lang="en-GB" sz="1100" dirty="0" smtClean="0">
              <a:latin typeface="Helvetica" panose="020B0604020202020204" pitchFamily="34" charset="0"/>
            </a:endParaRPr>
          </a:p>
          <a:p>
            <a:endParaRPr lang="en-GB" sz="1100" dirty="0">
              <a:latin typeface="Helvetica" panose="020B0604020202020204" pitchFamily="34" charset="0"/>
            </a:endParaRPr>
          </a:p>
          <a:p>
            <a:endParaRPr lang="en-GB" sz="1100" dirty="0">
              <a:latin typeface="Helvetica" panose="020B0604020202020204" pitchFamily="34" charset="0"/>
            </a:endParaRPr>
          </a:p>
          <a:p>
            <a:endParaRPr lang="en-GB" sz="1100" dirty="0" smtClean="0">
              <a:latin typeface="Helvetica" panose="020B0604020202020204" pitchFamily="34" charset="0"/>
            </a:endParaRPr>
          </a:p>
          <a:p>
            <a:endParaRPr lang="en-GB" sz="1100" dirty="0">
              <a:latin typeface="Helvetica" panose="020B0604020202020204" pitchFamily="34" charset="0"/>
            </a:endParaRPr>
          </a:p>
          <a:p>
            <a:endParaRPr lang="en-GB" sz="1100" dirty="0">
              <a:latin typeface="Helvetica" panose="020B0604020202020204" pitchFamily="34" charset="0"/>
            </a:endParaRPr>
          </a:p>
        </p:txBody>
      </p:sp>
      <p:sp>
        <p:nvSpPr>
          <p:cNvPr id="9" name="TextBox 8"/>
          <p:cNvSpPr txBox="1"/>
          <p:nvPr/>
        </p:nvSpPr>
        <p:spPr>
          <a:xfrm>
            <a:off x="6474943" y="8830188"/>
            <a:ext cx="194219" cy="276760"/>
          </a:xfrm>
          <a:prstGeom prst="rect">
            <a:avLst/>
          </a:prstGeom>
          <a:noFill/>
        </p:spPr>
        <p:txBody>
          <a:bodyPr wrap="square" rtlCol="0">
            <a:spAutoFit/>
          </a:bodyPr>
          <a:lstStyle/>
          <a:p>
            <a:r>
              <a:rPr lang="en-GB" sz="1200" dirty="0" smtClean="0">
                <a:latin typeface="Helvetica" panose="020B0604020202020204" pitchFamily="34" charset="0"/>
              </a:rPr>
              <a:t>8</a:t>
            </a:r>
            <a:endParaRPr lang="en-GB" sz="1200" dirty="0">
              <a:latin typeface="Helvetica" panose="020B0604020202020204" pitchFamily="34" charset="0"/>
            </a:endParaRPr>
          </a:p>
        </p:txBody>
      </p:sp>
    </p:spTree>
    <p:extLst>
      <p:ext uri="{BB962C8B-B14F-4D97-AF65-F5344CB8AC3E}">
        <p14:creationId xmlns:p14="http://schemas.microsoft.com/office/powerpoint/2010/main" val="536582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unge-Background-grey.png"/>
          <p:cNvPicPr>
            <a:picLocks noChangeAspect="1"/>
          </p:cNvPicPr>
          <p:nvPr/>
        </p:nvPicPr>
        <p:blipFill>
          <a:blip r:embed="rId3">
            <a:alphaModFix amt="21000"/>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cxnSp>
        <p:nvCxnSpPr>
          <p:cNvPr id="11" name="Straight Connector 10"/>
          <p:cNvCxnSpPr/>
          <p:nvPr/>
        </p:nvCxnSpPr>
        <p:spPr>
          <a:xfrm>
            <a:off x="234951" y="8293577"/>
            <a:ext cx="6388100" cy="0"/>
          </a:xfrm>
          <a:prstGeom prst="line">
            <a:avLst/>
          </a:prstGeom>
          <a:ln w="6350"/>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3957424" y="8593415"/>
            <a:ext cx="2793896" cy="276999"/>
          </a:xfrm>
          <a:prstGeom prst="rect">
            <a:avLst/>
          </a:prstGeom>
          <a:noFill/>
        </p:spPr>
        <p:txBody>
          <a:bodyPr wrap="square" rtlCol="0">
            <a:spAutoFit/>
          </a:bodyPr>
          <a:lstStyle/>
          <a:p>
            <a:pPr algn="r"/>
            <a:r>
              <a:rPr lang="en-US" sz="1200" b="1" dirty="0" smtClean="0">
                <a:latin typeface="Helvetica"/>
                <a:cs typeface="Helvetica"/>
              </a:rPr>
              <a:t>www.themoneycharity.org.uk</a:t>
            </a:r>
            <a:endParaRPr lang="en-US" sz="1200" b="1" dirty="0">
              <a:latin typeface="Helvetica"/>
              <a:cs typeface="Helvetica"/>
            </a:endParaRPr>
          </a:p>
        </p:txBody>
      </p:sp>
      <p:sp>
        <p:nvSpPr>
          <p:cNvPr id="6" name="TextBox 5"/>
          <p:cNvSpPr txBox="1"/>
          <p:nvPr/>
        </p:nvSpPr>
        <p:spPr>
          <a:xfrm>
            <a:off x="1697112" y="509031"/>
            <a:ext cx="4465320" cy="830997"/>
          </a:xfrm>
          <a:prstGeom prst="rect">
            <a:avLst/>
          </a:prstGeom>
          <a:noFill/>
        </p:spPr>
        <p:txBody>
          <a:bodyPr wrap="square" rtlCol="0">
            <a:spAutoFit/>
          </a:bodyPr>
          <a:lstStyle/>
          <a:p>
            <a:pPr algn="ctr"/>
            <a:r>
              <a:rPr lang="en-GB" sz="2400" b="1" dirty="0" smtClean="0">
                <a:latin typeface="Helvetica" panose="020B0604020202020204" pitchFamily="34" charset="0"/>
              </a:rPr>
              <a:t>3. Mortgages, rent, and housing</a:t>
            </a:r>
            <a:endParaRPr lang="en-GB" sz="2400" b="1" dirty="0">
              <a:latin typeface="Helvetica" panose="020B0604020202020204" pitchFamily="34" charset="0"/>
            </a:endParaRPr>
          </a:p>
        </p:txBody>
      </p:sp>
      <p:pic>
        <p:nvPicPr>
          <p:cNvPr id="2" name="Picture 2" descr="C:\Users\Lauren\Dropbox\TMC brand\Logos\TMC_logo_Horizontal_Blac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35" y="8254523"/>
            <a:ext cx="3509495" cy="889477"/>
          </a:xfrm>
          <a:prstGeom prst="rect">
            <a:avLst/>
          </a:prstGeom>
          <a:noFill/>
          <a:extLst>
            <a:ext uri="{909E8E84-426E-40DD-AFC4-6F175D3DCCD1}">
              <a14:hiddenFill xmlns:a14="http://schemas.microsoft.com/office/drawing/2010/main">
                <a:solidFill>
                  <a:srgbClr val="FFFFFF"/>
                </a:solidFill>
              </a14:hiddenFill>
            </a:ext>
          </a:extLst>
        </p:spPr>
      </p:pic>
      <p:pic>
        <p:nvPicPr>
          <p:cNvPr id="5122" name="d9409e50-a138-4697-97a5-903e4818ffb0" descr="image004"/>
          <p:cNvPicPr>
            <a:picLocks noChangeArrowheads="1"/>
          </p:cNvPicPr>
          <p:nvPr/>
        </p:nvPicPr>
        <p:blipFill rotWithShape="1">
          <a:blip r:embed="rId5">
            <a:extLst>
              <a:ext uri="{28A0092B-C50C-407E-A947-70E740481C1C}">
                <a14:useLocalDpi xmlns:a14="http://schemas.microsoft.com/office/drawing/2010/main" val="0"/>
              </a:ext>
            </a:extLst>
          </a:blip>
          <a:srcRect l="5366" t="10076" r="5904" b="9123"/>
          <a:stretch/>
        </p:blipFill>
        <p:spPr bwMode="auto">
          <a:xfrm>
            <a:off x="234951" y="177460"/>
            <a:ext cx="1727200" cy="1670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34951" y="2006600"/>
            <a:ext cx="6309850" cy="1785104"/>
          </a:xfrm>
          <a:prstGeom prst="rect">
            <a:avLst/>
          </a:prstGeom>
          <a:noFill/>
        </p:spPr>
        <p:txBody>
          <a:bodyPr wrap="square" rtlCol="0">
            <a:spAutoFit/>
          </a:bodyPr>
          <a:lstStyle/>
          <a:p>
            <a:r>
              <a:rPr lang="en-GB" sz="1100" b="1" dirty="0">
                <a:latin typeface="Helvetica" panose="020B0604020202020204" pitchFamily="34" charset="0"/>
              </a:rPr>
              <a:t>House prices</a:t>
            </a:r>
          </a:p>
          <a:p>
            <a:endParaRPr lang="en-GB" sz="1100" dirty="0" smtClean="0">
              <a:latin typeface="Helvetica" panose="020B0604020202020204" pitchFamily="34" charset="0"/>
            </a:endParaRPr>
          </a:p>
          <a:p>
            <a:r>
              <a:rPr lang="en-GB" sz="1100" dirty="0">
                <a:latin typeface="Helvetica" panose="020B0604020202020204" pitchFamily="34" charset="0"/>
              </a:rPr>
              <a:t>Nationwide estimate that house prices rose </a:t>
            </a:r>
            <a:r>
              <a:rPr lang="en-GB" sz="1100" dirty="0" smtClean="0">
                <a:latin typeface="Helvetica" panose="020B0604020202020204" pitchFamily="34" charset="0"/>
              </a:rPr>
              <a:t>0.1% </a:t>
            </a:r>
            <a:r>
              <a:rPr lang="en-GB" sz="1100" dirty="0">
                <a:latin typeface="Helvetica" panose="020B0604020202020204" pitchFamily="34" charset="0"/>
              </a:rPr>
              <a:t>during </a:t>
            </a:r>
            <a:r>
              <a:rPr lang="en-GB" sz="1100" dirty="0" smtClean="0">
                <a:latin typeface="Helvetica" panose="020B0604020202020204" pitchFamily="34" charset="0"/>
              </a:rPr>
              <a:t>July 2014</a:t>
            </a:r>
            <a:r>
              <a:rPr lang="en-GB" sz="1100" dirty="0">
                <a:latin typeface="Helvetica" panose="020B0604020202020204" pitchFamily="34" charset="0"/>
              </a:rPr>
              <a:t>, and rose </a:t>
            </a:r>
            <a:r>
              <a:rPr lang="en-GB" sz="1100" dirty="0" smtClean="0">
                <a:latin typeface="Helvetica" panose="020B0604020202020204" pitchFamily="34" charset="0"/>
              </a:rPr>
              <a:t>10.6% </a:t>
            </a:r>
            <a:r>
              <a:rPr lang="en-GB" sz="1100" dirty="0">
                <a:latin typeface="Helvetica" panose="020B0604020202020204" pitchFamily="34" charset="0"/>
              </a:rPr>
              <a:t>compared to </a:t>
            </a:r>
            <a:r>
              <a:rPr lang="en-GB" sz="1100" dirty="0" smtClean="0">
                <a:latin typeface="Helvetica" panose="020B0604020202020204" pitchFamily="34" charset="0"/>
              </a:rPr>
              <a:t>July 2013</a:t>
            </a:r>
            <a:r>
              <a:rPr lang="en-GB" sz="1100" dirty="0">
                <a:latin typeface="Helvetica" panose="020B0604020202020204" pitchFamily="34" charset="0"/>
              </a:rPr>
              <a:t>. </a:t>
            </a:r>
          </a:p>
          <a:p>
            <a:endParaRPr lang="en-GB" sz="1100" dirty="0">
              <a:solidFill>
                <a:srgbClr val="FF0000"/>
              </a:solidFill>
              <a:latin typeface="Helvetica" panose="020B0604020202020204" pitchFamily="34" charset="0"/>
            </a:endParaRPr>
          </a:p>
          <a:p>
            <a:r>
              <a:rPr lang="en-GB" sz="1100" dirty="0">
                <a:latin typeface="Helvetica" panose="020B0604020202020204" pitchFamily="34" charset="0"/>
              </a:rPr>
              <a:t>Halifax said that house prices </a:t>
            </a:r>
            <a:r>
              <a:rPr lang="en-GB" sz="1100" dirty="0" smtClean="0">
                <a:latin typeface="Helvetica" panose="020B0604020202020204" pitchFamily="34" charset="0"/>
              </a:rPr>
              <a:t>fell by £1,104 in June 2014</a:t>
            </a:r>
            <a:r>
              <a:rPr lang="en-GB" sz="1100" dirty="0">
                <a:latin typeface="Helvetica" panose="020B0604020202020204" pitchFamily="34" charset="0"/>
              </a:rPr>
              <a:t>. This is a monthly </a:t>
            </a:r>
            <a:r>
              <a:rPr lang="en-GB" sz="1100" dirty="0" smtClean="0">
                <a:latin typeface="Helvetica" panose="020B0604020202020204" pitchFamily="34" charset="0"/>
              </a:rPr>
              <a:t>decrease of 0.6%; prices </a:t>
            </a:r>
            <a:r>
              <a:rPr lang="en-GB" sz="1100" dirty="0">
                <a:latin typeface="Helvetica" panose="020B0604020202020204" pitchFamily="34" charset="0"/>
              </a:rPr>
              <a:t>rose 2.3% over the quarter and </a:t>
            </a:r>
            <a:r>
              <a:rPr lang="en-GB" sz="1100" dirty="0" smtClean="0">
                <a:latin typeface="Helvetica" panose="020B0604020202020204" pitchFamily="34" charset="0"/>
              </a:rPr>
              <a:t>8.8% </a:t>
            </a:r>
            <a:r>
              <a:rPr lang="en-GB" sz="1100" dirty="0">
                <a:latin typeface="Helvetica" panose="020B0604020202020204" pitchFamily="34" charset="0"/>
              </a:rPr>
              <a:t>over the year</a:t>
            </a:r>
            <a:r>
              <a:rPr lang="en-GB" sz="1100" dirty="0" smtClean="0">
                <a:latin typeface="Helvetica" panose="020B0604020202020204" pitchFamily="34" charset="0"/>
              </a:rPr>
              <a:t>.</a:t>
            </a:r>
          </a:p>
          <a:p>
            <a:endParaRPr lang="en-GB" sz="1100" dirty="0">
              <a:latin typeface="Helvetica" panose="020B0604020202020204" pitchFamily="34" charset="0"/>
            </a:endParaRPr>
          </a:p>
          <a:p>
            <a:endParaRPr lang="en-GB" sz="1100" dirty="0">
              <a:latin typeface="Helvetica" panose="020B0604020202020204" pitchFamily="34" charset="0"/>
            </a:endParaRPr>
          </a:p>
          <a:p>
            <a:endParaRPr lang="en-GB" sz="1100" dirty="0"/>
          </a:p>
        </p:txBody>
      </p:sp>
      <p:sp>
        <p:nvSpPr>
          <p:cNvPr id="5" name="Rectangle 4"/>
          <p:cNvSpPr/>
          <p:nvPr/>
        </p:nvSpPr>
        <p:spPr>
          <a:xfrm>
            <a:off x="256052" y="6456500"/>
            <a:ext cx="6297150" cy="1785104"/>
          </a:xfrm>
          <a:prstGeom prst="rect">
            <a:avLst/>
          </a:prstGeom>
        </p:spPr>
        <p:txBody>
          <a:bodyPr wrap="square">
            <a:spAutoFit/>
          </a:bodyPr>
          <a:lstStyle/>
          <a:p>
            <a:r>
              <a:rPr lang="en-GB" sz="1100" b="1" dirty="0" smtClean="0">
                <a:latin typeface="Helvetica" panose="020B0604020202020204" pitchFamily="34" charset="0"/>
              </a:rPr>
              <a:t>First-time buyers</a:t>
            </a:r>
          </a:p>
          <a:p>
            <a:endParaRPr lang="en-GB" sz="1100" dirty="0" smtClean="0">
              <a:latin typeface="Helvetica" panose="020B0604020202020204" pitchFamily="34" charset="0"/>
            </a:endParaRPr>
          </a:p>
          <a:p>
            <a:r>
              <a:rPr lang="en-GB" sz="1100" dirty="0" smtClean="0">
                <a:latin typeface="Helvetica" panose="020B0604020202020204" pitchFamily="34" charset="0"/>
              </a:rPr>
              <a:t>The </a:t>
            </a:r>
            <a:r>
              <a:rPr lang="en-GB" sz="1100" dirty="0">
                <a:latin typeface="Helvetica" panose="020B0604020202020204" pitchFamily="34" charset="0"/>
              </a:rPr>
              <a:t>Office of National Statistics say that the average house price for </a:t>
            </a:r>
            <a:r>
              <a:rPr lang="en-GB" sz="1100" dirty="0" smtClean="0">
                <a:latin typeface="Helvetica" panose="020B0604020202020204" pitchFamily="34" charset="0"/>
              </a:rPr>
              <a:t>first-time </a:t>
            </a:r>
            <a:r>
              <a:rPr lang="en-GB" sz="1100" dirty="0">
                <a:latin typeface="Helvetica" panose="020B0604020202020204" pitchFamily="34" charset="0"/>
              </a:rPr>
              <a:t>buyers was </a:t>
            </a:r>
            <a:r>
              <a:rPr lang="en-GB" sz="1100" b="1" dirty="0" smtClean="0">
                <a:latin typeface="Helvetica" panose="020B0604020202020204" pitchFamily="34" charset="0"/>
              </a:rPr>
              <a:t>£202,000</a:t>
            </a:r>
            <a:r>
              <a:rPr lang="en-GB" sz="1100" dirty="0" smtClean="0">
                <a:latin typeface="Helvetica" panose="020B0604020202020204" pitchFamily="34" charset="0"/>
              </a:rPr>
              <a:t> </a:t>
            </a:r>
            <a:r>
              <a:rPr lang="en-GB" sz="1100" dirty="0">
                <a:latin typeface="Helvetica" panose="020B0604020202020204" pitchFamily="34" charset="0"/>
              </a:rPr>
              <a:t>in </a:t>
            </a:r>
            <a:r>
              <a:rPr lang="en-GB" sz="1100" dirty="0" smtClean="0">
                <a:latin typeface="Helvetica" panose="020B0604020202020204" pitchFamily="34" charset="0"/>
              </a:rPr>
              <a:t>May 2014</a:t>
            </a:r>
            <a:r>
              <a:rPr lang="en-GB" sz="1100" dirty="0">
                <a:latin typeface="Helvetica" panose="020B0604020202020204" pitchFamily="34" charset="0"/>
              </a:rPr>
              <a:t>,</a:t>
            </a:r>
            <a:r>
              <a:rPr lang="en-GB" sz="1100" b="1" dirty="0">
                <a:latin typeface="Helvetica" panose="020B0604020202020204" pitchFamily="34" charset="0"/>
              </a:rPr>
              <a:t> </a:t>
            </a:r>
            <a:r>
              <a:rPr lang="en-GB" sz="1100" dirty="0">
                <a:latin typeface="Helvetica" panose="020B0604020202020204" pitchFamily="34" charset="0"/>
              </a:rPr>
              <a:t>which is an annual increase of </a:t>
            </a:r>
            <a:r>
              <a:rPr lang="en-GB" sz="1100" dirty="0" smtClean="0">
                <a:latin typeface="Helvetica" panose="020B0604020202020204" pitchFamily="34" charset="0"/>
              </a:rPr>
              <a:t>11.3%. </a:t>
            </a:r>
            <a:endParaRPr lang="en-GB" sz="1100" dirty="0">
              <a:latin typeface="Helvetica" panose="020B0604020202020204" pitchFamily="34" charset="0"/>
            </a:endParaRPr>
          </a:p>
          <a:p>
            <a:r>
              <a:rPr lang="en-GB" sz="1100" dirty="0">
                <a:solidFill>
                  <a:srgbClr val="FF0000"/>
                </a:solidFill>
                <a:latin typeface="Helvetica" panose="020B0604020202020204" pitchFamily="34" charset="0"/>
              </a:rPr>
              <a:t> </a:t>
            </a:r>
          </a:p>
          <a:p>
            <a:r>
              <a:rPr lang="en-GB" sz="1100" dirty="0">
                <a:latin typeface="Helvetica" panose="020B0604020202020204" pitchFamily="34" charset="0"/>
              </a:rPr>
              <a:t>According to the Council of Mortgage Lenders (CML), the typical first-time buyer deposit in </a:t>
            </a:r>
            <a:r>
              <a:rPr lang="en-GB" sz="1100" dirty="0" smtClean="0">
                <a:latin typeface="Helvetica" panose="020B0604020202020204" pitchFamily="34" charset="0"/>
              </a:rPr>
              <a:t>April was </a:t>
            </a:r>
            <a:r>
              <a:rPr lang="en-GB" sz="1100" b="1" dirty="0" smtClean="0">
                <a:latin typeface="Helvetica" panose="020B0604020202020204" pitchFamily="34" charset="0"/>
              </a:rPr>
              <a:t>16% </a:t>
            </a:r>
            <a:r>
              <a:rPr lang="en-GB" sz="1100" b="1" dirty="0">
                <a:solidFill>
                  <a:srgbClr val="009FDF"/>
                </a:solidFill>
                <a:latin typeface="Helvetica" panose="020B0604020202020204" pitchFamily="34" charset="0"/>
              </a:rPr>
              <a:t>(around </a:t>
            </a:r>
            <a:r>
              <a:rPr lang="en-GB" sz="1100" b="1" dirty="0" smtClean="0">
                <a:solidFill>
                  <a:srgbClr val="009FDF"/>
                </a:solidFill>
                <a:latin typeface="Helvetica" panose="020B0604020202020204" pitchFamily="34" charset="0"/>
              </a:rPr>
              <a:t>£27,719)</a:t>
            </a:r>
            <a:r>
              <a:rPr lang="en-GB" sz="1100" b="1" dirty="0" smtClean="0">
                <a:latin typeface="Helvetica" panose="020B0604020202020204" pitchFamily="34" charset="0"/>
              </a:rPr>
              <a:t> </a:t>
            </a:r>
            <a:r>
              <a:rPr lang="en-GB" sz="1100" dirty="0" smtClean="0">
                <a:latin typeface="Helvetica" panose="020B0604020202020204" pitchFamily="34" charset="0"/>
              </a:rPr>
              <a:t>– </a:t>
            </a:r>
            <a:r>
              <a:rPr lang="en-GB" sz="1100" b="1" dirty="0" smtClean="0">
                <a:solidFill>
                  <a:srgbClr val="009FDF"/>
                </a:solidFill>
                <a:latin typeface="Helvetica" panose="020B0604020202020204" pitchFamily="34" charset="0"/>
              </a:rPr>
              <a:t>111% of an average salary</a:t>
            </a:r>
            <a:r>
              <a:rPr lang="en-GB" sz="1100" dirty="0" smtClean="0">
                <a:latin typeface="Helvetica" panose="020B0604020202020204" pitchFamily="34" charset="0"/>
              </a:rPr>
              <a:t>.</a:t>
            </a:r>
          </a:p>
          <a:p>
            <a:endParaRPr lang="en-GB" sz="1100" dirty="0">
              <a:latin typeface="Helvetica" panose="020B0604020202020204" pitchFamily="34" charset="0"/>
            </a:endParaRPr>
          </a:p>
          <a:p>
            <a:r>
              <a:rPr lang="en-GB" sz="1100" dirty="0" smtClean="0">
                <a:latin typeface="Helvetica" panose="020B0604020202020204" pitchFamily="34" charset="0"/>
              </a:rPr>
              <a:t>The </a:t>
            </a:r>
            <a:r>
              <a:rPr lang="en-GB" sz="1100" dirty="0">
                <a:latin typeface="Helvetica" panose="020B0604020202020204" pitchFamily="34" charset="0"/>
              </a:rPr>
              <a:t>average first-time buyer borrowed </a:t>
            </a:r>
            <a:r>
              <a:rPr lang="en-GB" sz="1100" b="1" dirty="0" smtClean="0">
                <a:latin typeface="Helvetica" panose="020B0604020202020204" pitchFamily="34" charset="0"/>
              </a:rPr>
              <a:t>3.43</a:t>
            </a:r>
            <a:r>
              <a:rPr lang="en-GB" sz="1100" dirty="0" smtClean="0">
                <a:latin typeface="Helvetica" panose="020B0604020202020204" pitchFamily="34" charset="0"/>
              </a:rPr>
              <a:t> </a:t>
            </a:r>
            <a:r>
              <a:rPr lang="en-GB" sz="1100" dirty="0">
                <a:latin typeface="Helvetica" panose="020B0604020202020204" pitchFamily="34" charset="0"/>
              </a:rPr>
              <a:t>times their income and the average first-time buyer loan was an estimated </a:t>
            </a:r>
            <a:r>
              <a:rPr lang="en-GB" sz="1100" b="1" dirty="0" smtClean="0">
                <a:solidFill>
                  <a:srgbClr val="009FDF"/>
                </a:solidFill>
                <a:latin typeface="Helvetica" panose="020B0604020202020204" pitchFamily="34" charset="0"/>
              </a:rPr>
              <a:t>£145,522</a:t>
            </a:r>
            <a:r>
              <a:rPr lang="en-GB" sz="1100" dirty="0" smtClean="0">
                <a:solidFill>
                  <a:srgbClr val="FF0000"/>
                </a:solidFill>
                <a:latin typeface="Helvetica" panose="020B0604020202020204" pitchFamily="34" charset="0"/>
              </a:rPr>
              <a:t>. </a:t>
            </a:r>
            <a:endParaRPr lang="en-GB" sz="1100" dirty="0">
              <a:solidFill>
                <a:srgbClr val="FF0000"/>
              </a:solidFill>
              <a:latin typeface="Helvetica" panose="020B0604020202020204" pitchFamily="34" charset="0"/>
            </a:endParaRPr>
          </a:p>
        </p:txBody>
      </p:sp>
      <p:sp>
        <p:nvSpPr>
          <p:cNvPr id="12" name="Rectangle 11"/>
          <p:cNvSpPr/>
          <p:nvPr/>
        </p:nvSpPr>
        <p:spPr>
          <a:xfrm>
            <a:off x="336060" y="6155848"/>
            <a:ext cx="6231600" cy="261610"/>
          </a:xfrm>
          <a:prstGeom prst="rect">
            <a:avLst/>
          </a:prstGeom>
        </p:spPr>
        <p:txBody>
          <a:bodyPr wrap="square">
            <a:spAutoFit/>
          </a:bodyPr>
          <a:lstStyle/>
          <a:p>
            <a:pPr algn="ctr"/>
            <a:r>
              <a:rPr lang="en-GB" sz="1100" b="1" dirty="0">
                <a:latin typeface="Helvetica" panose="020B0604020202020204" pitchFamily="34" charset="0"/>
              </a:rPr>
              <a:t>Data from Halifax House Price Index (Standardised, Non-Seasonally Adjusted)</a:t>
            </a:r>
            <a:endParaRPr lang="en-GB" sz="1100" dirty="0">
              <a:latin typeface="Helvetica" panose="020B0604020202020204" pitchFamily="34" charset="0"/>
            </a:endParaRPr>
          </a:p>
        </p:txBody>
      </p:sp>
      <p:sp>
        <p:nvSpPr>
          <p:cNvPr id="14" name="TextBox 13"/>
          <p:cNvSpPr txBox="1"/>
          <p:nvPr/>
        </p:nvSpPr>
        <p:spPr>
          <a:xfrm>
            <a:off x="6474943" y="8830188"/>
            <a:ext cx="194219" cy="276760"/>
          </a:xfrm>
          <a:prstGeom prst="rect">
            <a:avLst/>
          </a:prstGeom>
          <a:noFill/>
        </p:spPr>
        <p:txBody>
          <a:bodyPr wrap="square" rtlCol="0">
            <a:spAutoFit/>
          </a:bodyPr>
          <a:lstStyle/>
          <a:p>
            <a:r>
              <a:rPr lang="en-GB" sz="1200" dirty="0" smtClean="0">
                <a:latin typeface="Helvetica" panose="020B0604020202020204" pitchFamily="34" charset="0"/>
              </a:rPr>
              <a:t>9</a:t>
            </a:r>
            <a:endParaRPr lang="en-GB" sz="1200" dirty="0">
              <a:latin typeface="Helvetica" panose="020B0604020202020204" pitchFamily="34" charset="0"/>
            </a:endParaRPr>
          </a:p>
        </p:txBody>
      </p:sp>
      <p:graphicFrame>
        <p:nvGraphicFramePr>
          <p:cNvPr id="19" name="Chart 18"/>
          <p:cNvGraphicFramePr>
            <a:graphicFrameLocks noGrp="1"/>
          </p:cNvGraphicFramePr>
          <p:nvPr>
            <p:extLst>
              <p:ext uri="{D42A27DB-BD31-4B8C-83A1-F6EECF244321}">
                <p14:modId xmlns:p14="http://schemas.microsoft.com/office/powerpoint/2010/main" val="1668101407"/>
              </p:ext>
            </p:extLst>
          </p:nvPr>
        </p:nvGraphicFramePr>
        <p:xfrm>
          <a:off x="321602" y="3517048"/>
          <a:ext cx="6231600" cy="26388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861815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he Money Charity">
      <a:dk1>
        <a:sysClr val="windowText" lastClr="000000"/>
      </a:dk1>
      <a:lt1>
        <a:sysClr val="window" lastClr="FFFFFF"/>
      </a:lt1>
      <a:dk2>
        <a:srgbClr val="2B388B"/>
      </a:dk2>
      <a:lt2>
        <a:srgbClr val="E6E6E6"/>
      </a:lt2>
      <a:accent1>
        <a:srgbClr val="E70087"/>
      </a:accent1>
      <a:accent2>
        <a:srgbClr val="26A5DC"/>
      </a:accent2>
      <a:accent3>
        <a:srgbClr val="37AF4A"/>
      </a:accent3>
      <a:accent4>
        <a:srgbClr val="A26DCE"/>
      </a:accent4>
      <a:accent5>
        <a:srgbClr val="32BBC0"/>
      </a:accent5>
      <a:accent6>
        <a:srgbClr val="2B388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9850</TotalTime>
  <Words>3344</Words>
  <Application>Microsoft Office PowerPoint</Application>
  <PresentationFormat>Letter Paper (8.5x11 in)</PresentationFormat>
  <Paragraphs>384</Paragraphs>
  <Slides>17</Slides>
  <Notes>11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dc:creator>
  <cp:lastModifiedBy>Jamie Thunder</cp:lastModifiedBy>
  <cp:revision>592</cp:revision>
  <cp:lastPrinted>2014-07-31T08:55:29Z</cp:lastPrinted>
  <dcterms:created xsi:type="dcterms:W3CDTF">2013-08-20T11:24:01Z</dcterms:created>
  <dcterms:modified xsi:type="dcterms:W3CDTF">2014-08-06T14:32:20Z</dcterms:modified>
</cp:coreProperties>
</file>